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8" r:id="rId2"/>
    <p:sldId id="259" r:id="rId3"/>
    <p:sldId id="260" r:id="rId4"/>
    <p:sldId id="266" r:id="rId5"/>
    <p:sldId id="267" r:id="rId6"/>
    <p:sldId id="261" r:id="rId7"/>
    <p:sldId id="268" r:id="rId8"/>
    <p:sldId id="270" r:id="rId9"/>
    <p:sldId id="262" r:id="rId10"/>
    <p:sldId id="269" r:id="rId11"/>
    <p:sldId id="26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A5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72" y="-4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627502-EC32-4CC0-A9CC-5542B5D70071}" type="datetimeFigureOut">
              <a:rPr lang="en-GB" smtClean="0"/>
              <a:t>14/03/2016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06D264-9D2C-417C-BD54-92183AB734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78220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F1ECAE-FF14-486A-859C-D16E4CCCC118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>
              <a:latin typeface="Verdana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F1ECAE-FF14-486A-859C-D16E4CCCC118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>
              <a:latin typeface="Verdana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F1ECAE-FF14-486A-859C-D16E4CCCC118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>
              <a:latin typeface="Verdana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F1ECAE-FF14-486A-859C-D16E4CCCC118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>
              <a:latin typeface="Verdana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F1ECAE-FF14-486A-859C-D16E4CCCC118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>
              <a:latin typeface="Verdana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F1ECAE-FF14-486A-859C-D16E4CCCC118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>
              <a:latin typeface="Verdana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F1ECAE-FF14-486A-859C-D16E4CCCC118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>
              <a:latin typeface="Verdana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F1ECAE-FF14-486A-859C-D16E4CCCC118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>
              <a:latin typeface="Verdana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F1ECAE-FF14-486A-859C-D16E4CCCC118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>
              <a:latin typeface="Verdana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F1ECAE-FF14-486A-859C-D16E4CCCC118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>
              <a:latin typeface="Verdana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F1ECAE-FF14-486A-859C-D16E4CCCC118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>
              <a:latin typeface="Verdana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AAEFF-D476-4241-BCB0-CEF38358BAC8}" type="datetimeFigureOut">
              <a:rPr lang="en-GB" smtClean="0"/>
              <a:t>14/03/2016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C984-8516-4D72-9935-2ABEE7D30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1084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AAEFF-D476-4241-BCB0-CEF38358BAC8}" type="datetimeFigureOut">
              <a:rPr lang="en-GB" smtClean="0"/>
              <a:t>14/03/2016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C984-8516-4D72-9935-2ABEE7D30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8779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AAEFF-D476-4241-BCB0-CEF38358BAC8}" type="datetimeFigureOut">
              <a:rPr lang="en-GB" smtClean="0"/>
              <a:t>14/03/2016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C984-8516-4D72-9935-2ABEE7D30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41432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539750" y="917575"/>
            <a:ext cx="8229600" cy="48879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6756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AAEFF-D476-4241-BCB0-CEF38358BAC8}" type="datetimeFigureOut">
              <a:rPr lang="en-GB" smtClean="0"/>
              <a:t>14/03/2016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C984-8516-4D72-9935-2ABEE7D30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66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AAEFF-D476-4241-BCB0-CEF38358BAC8}" type="datetimeFigureOut">
              <a:rPr lang="en-GB" smtClean="0"/>
              <a:t>14/03/2016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C984-8516-4D72-9935-2ABEE7D30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9528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AAEFF-D476-4241-BCB0-CEF38358BAC8}" type="datetimeFigureOut">
              <a:rPr lang="en-GB" smtClean="0"/>
              <a:t>14/03/2016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C984-8516-4D72-9935-2ABEE7D30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3216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AAEFF-D476-4241-BCB0-CEF38358BAC8}" type="datetimeFigureOut">
              <a:rPr lang="en-GB" smtClean="0"/>
              <a:t>14/03/2016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C984-8516-4D72-9935-2ABEE7D30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3680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AAEFF-D476-4241-BCB0-CEF38358BAC8}" type="datetimeFigureOut">
              <a:rPr lang="en-GB" smtClean="0"/>
              <a:t>14/03/2016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C984-8516-4D72-9935-2ABEE7D30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7158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AAEFF-D476-4241-BCB0-CEF38358BAC8}" type="datetimeFigureOut">
              <a:rPr lang="en-GB" smtClean="0"/>
              <a:t>14/03/2016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C984-8516-4D72-9935-2ABEE7D30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3017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AAEFF-D476-4241-BCB0-CEF38358BAC8}" type="datetimeFigureOut">
              <a:rPr lang="en-GB" smtClean="0"/>
              <a:t>14/03/2016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C984-8516-4D72-9935-2ABEE7D30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838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AAEFF-D476-4241-BCB0-CEF38358BAC8}" type="datetimeFigureOut">
              <a:rPr lang="en-GB" smtClean="0"/>
              <a:t>14/03/2016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C984-8516-4D72-9935-2ABEE7D30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254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2AAEFF-D476-4241-BCB0-CEF38358BAC8}" type="datetimeFigureOut">
              <a:rPr lang="en-GB" smtClean="0"/>
              <a:t>14/03/2016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8C984-8516-4D72-9935-2ABEE7D30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8852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.uk/url?sa=i&amp;rct=j&amp;q=&amp;esrc=s&amp;source=images&amp;cd=&amp;cad=rja&amp;uact=8&amp;ved=0ahUKEwjG96XV6sDLAhWKbxQKHeOaDeoQjRwIBw&amp;url=https%3A%2F%2Fwww.youtube.com%2Fwatch%3Fv%3Dan2YAvK_Q1s&amp;psig=AFQjCNG0R1A3_RVqna83WvN3BPbJG65Njg&amp;ust=1458067449967012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uact=8&amp;ved=0ahUKEwisit6C9cDLAhVLshQKHR-QALIQjRwIBw&amp;url=http%3A%2F%2Fcanadiem.org%2Fa-review-of-systematic-reviews%2F&amp;psig=AFQjCNGl50FRG8o0XLWT2hvTVr2cQeSvTA&amp;ust=1458070211381912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uact=8&amp;ved=0ahUKEwir1aXo8MDLAhVMvRQKHTdzCwoQjRwIBw&amp;url=http%3A%2F%2Fwww.playbuzz.com%2Fsummerandmckenna10%2Fare-you-a-vampire-werewolf-or-human&amp;psig=AFQjCNEFrx9se6pRBn6MGBeCY_LaMEn_lg&amp;ust=1458068710261573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468313" y="4149725"/>
            <a:ext cx="2074862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FF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z="3600" b="1">
              <a:solidFill>
                <a:srgbClr val="1B0060"/>
              </a:solidFill>
            </a:endParaRPr>
          </a:p>
        </p:txBody>
      </p:sp>
      <p:pic>
        <p:nvPicPr>
          <p:cNvPr id="32773" name="Picture 5" descr="Picture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6143625"/>
            <a:ext cx="2339975" cy="5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395537" y="980728"/>
            <a:ext cx="8208912" cy="4151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GB" altLang="en-US" sz="3200" b="1" dirty="0" smtClean="0">
                <a:solidFill>
                  <a:schemeClr val="tx2"/>
                </a:solidFill>
                <a:cs typeface="Arial" charset="0"/>
              </a:rPr>
              <a:t>Automation </a:t>
            </a:r>
            <a:r>
              <a:rPr lang="en-GB" altLang="en-US" sz="3200" b="1" dirty="0" smtClean="0">
                <a:solidFill>
                  <a:schemeClr val="tx2"/>
                </a:solidFill>
                <a:cs typeface="Arial" charset="0"/>
              </a:rPr>
              <a:t>of systematic </a:t>
            </a:r>
            <a:r>
              <a:rPr lang="en-GB" altLang="en-US" sz="3200" b="1" dirty="0" smtClean="0">
                <a:solidFill>
                  <a:schemeClr val="tx2"/>
                </a:solidFill>
                <a:cs typeface="Arial" charset="0"/>
              </a:rPr>
              <a:t>reviews: the </a:t>
            </a:r>
            <a:r>
              <a:rPr lang="en-GB" altLang="en-US" sz="3200" b="1" dirty="0" smtClean="0">
                <a:solidFill>
                  <a:schemeClr val="tx2"/>
                </a:solidFill>
                <a:cs typeface="Arial" charset="0"/>
              </a:rPr>
              <a:t>reviewer’s viewpoint</a:t>
            </a:r>
          </a:p>
          <a:p>
            <a:pPr algn="ctr">
              <a:lnSpc>
                <a:spcPct val="110000"/>
              </a:lnSpc>
            </a:pPr>
            <a:endParaRPr lang="en-GB" altLang="en-US" sz="2800" b="1" dirty="0">
              <a:solidFill>
                <a:srgbClr val="65B345"/>
              </a:solidFill>
              <a:cs typeface="Arial" charset="0"/>
            </a:endParaRPr>
          </a:p>
          <a:p>
            <a:pPr algn="ctr">
              <a:lnSpc>
                <a:spcPct val="110000"/>
              </a:lnSpc>
            </a:pPr>
            <a:r>
              <a:rPr lang="en-GB" altLang="en-US" sz="2600" b="1" dirty="0" smtClean="0">
                <a:solidFill>
                  <a:srgbClr val="65B345"/>
                </a:solidFill>
                <a:cs typeface="Arial" charset="0"/>
              </a:rPr>
              <a:t> </a:t>
            </a:r>
            <a:r>
              <a:rPr lang="en-GB" altLang="en-US" sz="2600" b="1" i="1" dirty="0" smtClean="0">
                <a:solidFill>
                  <a:srgbClr val="65B345"/>
                </a:solidFill>
                <a:cs typeface="Arial" charset="0"/>
              </a:rPr>
              <a:t>(…that’s all very well, but how do these tools help me?)</a:t>
            </a:r>
            <a:endParaRPr lang="en-GB" altLang="en-US" sz="2600" b="1" dirty="0">
              <a:solidFill>
                <a:srgbClr val="24408F"/>
              </a:solidFill>
              <a:cs typeface="Arial" charset="0"/>
            </a:endParaRPr>
          </a:p>
          <a:p>
            <a:pPr algn="l"/>
            <a:endParaRPr lang="en-GB" altLang="en-US" sz="2400" b="1" dirty="0">
              <a:solidFill>
                <a:srgbClr val="000099"/>
              </a:solidFill>
              <a:cs typeface="Arial" charset="0"/>
            </a:endParaRPr>
          </a:p>
          <a:p>
            <a:pPr algn="ctr"/>
            <a:r>
              <a:rPr lang="en-GB" altLang="en-US" sz="2200" b="1" dirty="0">
                <a:cs typeface="Arial" charset="0"/>
              </a:rPr>
              <a:t>Geoff Frampton </a:t>
            </a:r>
            <a:endParaRPr lang="en-GB" altLang="en-US" sz="2200" b="1" dirty="0" smtClean="0">
              <a:cs typeface="Arial" charset="0"/>
            </a:endParaRPr>
          </a:p>
          <a:p>
            <a:endParaRPr lang="en-GB" altLang="en-US" sz="2200" b="1" dirty="0" smtClean="0">
              <a:solidFill>
                <a:srgbClr val="24408F"/>
              </a:solidFill>
              <a:cs typeface="Arial" charset="0"/>
            </a:endParaRPr>
          </a:p>
          <a:p>
            <a:pPr algn="ctr"/>
            <a:r>
              <a:rPr lang="en-GB" altLang="en-US" sz="2200" b="1" i="1" dirty="0" smtClean="0">
                <a:solidFill>
                  <a:schemeClr val="tx2"/>
                </a:solidFill>
                <a:cs typeface="Arial" charset="0"/>
              </a:rPr>
              <a:t>Southampton Health Technology Assessments Centre (SHTAC)</a:t>
            </a:r>
          </a:p>
          <a:p>
            <a:pPr algn="ctr"/>
            <a:endParaRPr lang="en-GB" altLang="en-US" sz="2200" b="1" dirty="0">
              <a:solidFill>
                <a:schemeClr val="tx2"/>
              </a:solidFill>
              <a:cs typeface="Arial" charset="0"/>
            </a:endParaRPr>
          </a:p>
          <a:p>
            <a:pPr algn="ctr"/>
            <a:r>
              <a:rPr lang="en-GB" altLang="en-US" sz="2200" b="1" dirty="0">
                <a:solidFill>
                  <a:schemeClr val="tx2"/>
                </a:solidFill>
                <a:cs typeface="Arial" charset="0"/>
              </a:rPr>
              <a:t>http://</a:t>
            </a:r>
            <a:r>
              <a:rPr lang="en-GB" altLang="en-US" sz="2200" b="1" dirty="0" smtClean="0">
                <a:solidFill>
                  <a:schemeClr val="tx2"/>
                </a:solidFill>
                <a:cs typeface="Arial" charset="0"/>
              </a:rPr>
              <a:t>www.southampton.ac.uk/shtac</a:t>
            </a:r>
            <a:endParaRPr lang="en-GB" altLang="en-US" sz="2200" b="1" dirty="0">
              <a:solidFill>
                <a:schemeClr val="tx2"/>
              </a:solidFill>
              <a:cs typeface="Arial" charset="0"/>
            </a:endParaRPr>
          </a:p>
        </p:txBody>
      </p:sp>
      <p:pic>
        <p:nvPicPr>
          <p:cNvPr id="32775" name="Picture 7" descr="SHTAC logo new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38" y="6100763"/>
            <a:ext cx="8143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776" name="Rectangle 8"/>
          <p:cNvSpPr>
            <a:spLocks noChangeArrowheads="1"/>
          </p:cNvSpPr>
          <p:nvPr/>
        </p:nvSpPr>
        <p:spPr bwMode="auto">
          <a:xfrm>
            <a:off x="962025" y="6111875"/>
            <a:ext cx="3452813" cy="5175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GB" altLang="en-US" sz="1400" b="1"/>
              <a:t>Southampton Health Technology Assessments Centre</a:t>
            </a:r>
            <a:endParaRPr lang="en-GB" altLang="en-US" sz="1400"/>
          </a:p>
        </p:txBody>
      </p:sp>
    </p:spTree>
    <p:extLst>
      <p:ext uri="{BB962C8B-B14F-4D97-AF65-F5344CB8AC3E}">
        <p14:creationId xmlns:p14="http://schemas.microsoft.com/office/powerpoint/2010/main" val="3703609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0" y="0"/>
            <a:ext cx="184150" cy="5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l"/>
            <a:r>
              <a:rPr lang="en-GB" altLang="en-US" sz="1100">
                <a:cs typeface="Times New Roman" pitchFamily="18" charset="0"/>
              </a:rPr>
              <a:t/>
            </a:r>
            <a:br>
              <a:rPr lang="en-GB" altLang="en-US" sz="1100">
                <a:cs typeface="Times New Roman" pitchFamily="18" charset="0"/>
              </a:rPr>
            </a:br>
            <a:endParaRPr lang="en-GB" altLang="en-US"/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468313" y="4149725"/>
            <a:ext cx="2074862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FF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z="3600" b="1">
              <a:solidFill>
                <a:srgbClr val="1B0060"/>
              </a:solidFill>
            </a:endParaRPr>
          </a:p>
        </p:txBody>
      </p:sp>
      <p:pic>
        <p:nvPicPr>
          <p:cNvPr id="32773" name="Picture 5" descr="Picture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6143625"/>
            <a:ext cx="2339975" cy="5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775" name="Picture 7" descr="SHTAC logo new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38" y="6100763"/>
            <a:ext cx="8143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776" name="Rectangle 8"/>
          <p:cNvSpPr>
            <a:spLocks noChangeArrowheads="1"/>
          </p:cNvSpPr>
          <p:nvPr/>
        </p:nvSpPr>
        <p:spPr bwMode="auto">
          <a:xfrm>
            <a:off x="962025" y="6111875"/>
            <a:ext cx="3452813" cy="5175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GB" altLang="en-US" sz="1400" b="1"/>
              <a:t>Southampton Health Technology Assessments Centre</a:t>
            </a:r>
            <a:endParaRPr lang="en-GB" altLang="en-US" sz="1400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692150" y="279571"/>
            <a:ext cx="8056314" cy="49736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ts val="1200"/>
              </a:spcAft>
            </a:pPr>
            <a:r>
              <a:rPr lang="en-GB" altLang="en-US" sz="2800" b="1" dirty="0" smtClean="0">
                <a:solidFill>
                  <a:srgbClr val="65B345"/>
                </a:solidFill>
                <a:cs typeface="Arial" charset="0"/>
              </a:rPr>
              <a:t>Wish list: what would we as reviewers like to see?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altLang="en-US" sz="2400" b="1" dirty="0" smtClean="0">
                <a:solidFill>
                  <a:srgbClr val="24408F"/>
                </a:solidFill>
                <a:cs typeface="Arial" charset="0"/>
              </a:rPr>
              <a:t>More efficient automation of searching and reference retrieval</a:t>
            </a:r>
          </a:p>
          <a:p>
            <a:pPr>
              <a:lnSpc>
                <a:spcPct val="120000"/>
              </a:lnSpc>
            </a:pPr>
            <a:endParaRPr lang="en-GB" altLang="en-US" sz="2000" b="1" dirty="0" smtClean="0">
              <a:solidFill>
                <a:srgbClr val="24408F"/>
              </a:solidFill>
              <a:cs typeface="Arial" charset="0"/>
            </a:endParaRPr>
          </a:p>
          <a:p>
            <a:pPr>
              <a:lnSpc>
                <a:spcPct val="120000"/>
              </a:lnSpc>
            </a:pPr>
            <a:r>
              <a:rPr lang="en-GB" altLang="en-US" sz="2000" b="1" dirty="0">
                <a:cs typeface="Arial" charset="0"/>
              </a:rPr>
              <a:t> </a:t>
            </a:r>
            <a:r>
              <a:rPr lang="en-GB" altLang="en-US" sz="2000" b="1" dirty="0" smtClean="0">
                <a:cs typeface="Arial" charset="0"/>
              </a:rPr>
              <a:t>    ─ Improved capability to interrogate multiple databases and 	  	search engines with the same search strategy</a:t>
            </a:r>
          </a:p>
          <a:p>
            <a:pPr>
              <a:lnSpc>
                <a:spcPct val="120000"/>
              </a:lnSpc>
            </a:pPr>
            <a:endParaRPr lang="en-GB" altLang="en-US" sz="2000" b="1" dirty="0" smtClean="0">
              <a:cs typeface="Arial" charset="0"/>
            </a:endParaRPr>
          </a:p>
          <a:p>
            <a:pPr>
              <a:lnSpc>
                <a:spcPct val="120000"/>
              </a:lnSpc>
            </a:pPr>
            <a:r>
              <a:rPr lang="en-GB" altLang="en-US" sz="2000" b="1" dirty="0">
                <a:cs typeface="Arial" charset="0"/>
              </a:rPr>
              <a:t> </a:t>
            </a:r>
            <a:r>
              <a:rPr lang="en-GB" altLang="en-US" sz="2000" b="1" dirty="0" smtClean="0">
                <a:cs typeface="Arial" charset="0"/>
              </a:rPr>
              <a:t>    ─ Improved quantity and completeness of references that can 		be imported into reference management software</a:t>
            </a:r>
          </a:p>
          <a:p>
            <a:pPr>
              <a:lnSpc>
                <a:spcPct val="120000"/>
              </a:lnSpc>
            </a:pPr>
            <a:endParaRPr lang="en-GB" altLang="en-US" sz="2000" b="1" dirty="0" smtClean="0">
              <a:cs typeface="Arial" charset="0"/>
            </a:endParaRPr>
          </a:p>
          <a:p>
            <a:pPr>
              <a:lnSpc>
                <a:spcPct val="120000"/>
              </a:lnSpc>
            </a:pPr>
            <a:r>
              <a:rPr lang="en-GB" altLang="en-US" sz="2000" b="1" dirty="0">
                <a:cs typeface="Arial" charset="0"/>
              </a:rPr>
              <a:t> </a:t>
            </a:r>
            <a:r>
              <a:rPr lang="en-GB" altLang="en-US" sz="2000" b="1" dirty="0" smtClean="0">
                <a:cs typeface="Arial" charset="0"/>
              </a:rPr>
              <a:t>    ─ Improved compatibility of databases and search engines with 		reference management software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81748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 descr="https://i.ytimg.com/vi/an2YAvK_Q1s/maxresdefault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4995" y="3212976"/>
            <a:ext cx="1804839" cy="13527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0" y="0"/>
            <a:ext cx="184150" cy="5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l"/>
            <a:r>
              <a:rPr lang="en-GB" altLang="en-US" sz="1100">
                <a:cs typeface="Times New Roman" pitchFamily="18" charset="0"/>
              </a:rPr>
              <a:t/>
            </a:r>
            <a:br>
              <a:rPr lang="en-GB" altLang="en-US" sz="1100">
                <a:cs typeface="Times New Roman" pitchFamily="18" charset="0"/>
              </a:rPr>
            </a:br>
            <a:endParaRPr lang="en-GB" altLang="en-US"/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468313" y="4149725"/>
            <a:ext cx="2074862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FF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z="3600" b="1">
              <a:solidFill>
                <a:srgbClr val="1B0060"/>
              </a:solidFill>
            </a:endParaRPr>
          </a:p>
        </p:txBody>
      </p:sp>
      <p:pic>
        <p:nvPicPr>
          <p:cNvPr id="32773" name="Picture 5" descr="Picture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6143625"/>
            <a:ext cx="2339975" cy="5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775" name="Picture 7" descr="SHTAC logo new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38" y="6100763"/>
            <a:ext cx="8143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776" name="Rectangle 8"/>
          <p:cNvSpPr>
            <a:spLocks noChangeArrowheads="1"/>
          </p:cNvSpPr>
          <p:nvPr/>
        </p:nvSpPr>
        <p:spPr bwMode="auto">
          <a:xfrm>
            <a:off x="962025" y="6111875"/>
            <a:ext cx="3452813" cy="5175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GB" altLang="en-US" sz="1400" b="1"/>
              <a:t>Southampton Health Technology Assessments Centre</a:t>
            </a:r>
            <a:endParaRPr lang="en-GB" altLang="en-US" sz="1400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692150" y="279571"/>
            <a:ext cx="7759700" cy="50660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  <a:spcAft>
                <a:spcPts val="1200"/>
              </a:spcAft>
            </a:pPr>
            <a:r>
              <a:rPr lang="en-GB" altLang="en-US" sz="2800" b="1" dirty="0" smtClean="0">
                <a:solidFill>
                  <a:srgbClr val="65B345"/>
                </a:solidFill>
                <a:cs typeface="Arial" charset="0"/>
              </a:rPr>
              <a:t>Wish list: what would we as reviewers like to see?</a:t>
            </a:r>
            <a:endParaRPr lang="en-GB" altLang="en-US" sz="2000" b="1" dirty="0" smtClean="0">
              <a:solidFill>
                <a:srgbClr val="65B345"/>
              </a:solidFill>
              <a:cs typeface="Arial" charset="0"/>
            </a:endParaRPr>
          </a:p>
          <a:p>
            <a:pPr marL="342900" indent="-342900">
              <a:lnSpc>
                <a:spcPct val="12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altLang="en-US" sz="2400" b="1" dirty="0" smtClean="0">
                <a:solidFill>
                  <a:srgbClr val="24408F"/>
                </a:solidFill>
                <a:cs typeface="Arial" charset="0"/>
              </a:rPr>
              <a:t>More efficient reference management</a:t>
            </a:r>
          </a:p>
          <a:p>
            <a:pPr>
              <a:lnSpc>
                <a:spcPct val="120000"/>
              </a:lnSpc>
              <a:spcAft>
                <a:spcPts val="1200"/>
              </a:spcAft>
            </a:pPr>
            <a:r>
              <a:rPr lang="en-GB" altLang="en-US" sz="2000" b="1" dirty="0" smtClean="0">
                <a:solidFill>
                  <a:srgbClr val="65B345"/>
                </a:solidFill>
                <a:cs typeface="Arial" charset="0"/>
              </a:rPr>
              <a:t>     </a:t>
            </a:r>
            <a:r>
              <a:rPr lang="en-GB" altLang="en-US" sz="2000" b="1" dirty="0" smtClean="0">
                <a:cs typeface="Arial" charset="0"/>
              </a:rPr>
              <a:t>─ A tool to validate and update all references in a library to ensure 	completeness and accuracy (to also improve de-duplication)</a:t>
            </a:r>
          </a:p>
          <a:p>
            <a:pPr marL="342900" indent="-342900">
              <a:lnSpc>
                <a:spcPct val="12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altLang="en-US" sz="2400" b="1" dirty="0" smtClean="0">
                <a:solidFill>
                  <a:srgbClr val="24408F"/>
                </a:solidFill>
                <a:cs typeface="Arial" charset="0"/>
              </a:rPr>
              <a:t>Guidance on tools for automated eligibility screening</a:t>
            </a:r>
          </a:p>
          <a:p>
            <a:pPr>
              <a:lnSpc>
                <a:spcPct val="120000"/>
              </a:lnSpc>
            </a:pPr>
            <a:r>
              <a:rPr lang="en-GB" altLang="en-US" sz="2000" b="1" dirty="0" smtClean="0">
                <a:solidFill>
                  <a:srgbClr val="65B345"/>
                </a:solidFill>
                <a:cs typeface="Arial" charset="0"/>
              </a:rPr>
              <a:t>     </a:t>
            </a:r>
            <a:r>
              <a:rPr lang="en-GB" altLang="en-US" sz="2000" b="1" dirty="0" smtClean="0">
                <a:cs typeface="Arial" charset="0"/>
              </a:rPr>
              <a:t>─ Which tools are available? </a:t>
            </a:r>
          </a:p>
          <a:p>
            <a:pPr>
              <a:lnSpc>
                <a:spcPct val="120000"/>
              </a:lnSpc>
            </a:pPr>
            <a:r>
              <a:rPr lang="en-GB" altLang="en-US" sz="2000" b="1" dirty="0" smtClean="0">
                <a:cs typeface="Arial" charset="0"/>
              </a:rPr>
              <a:t>     ─ Where to find them? </a:t>
            </a:r>
          </a:p>
          <a:p>
            <a:pPr>
              <a:lnSpc>
                <a:spcPct val="120000"/>
              </a:lnSpc>
            </a:pPr>
            <a:r>
              <a:rPr lang="en-GB" altLang="en-US" sz="2000" b="1" dirty="0" smtClean="0">
                <a:cs typeface="Arial" charset="0"/>
              </a:rPr>
              <a:t>     ─ How to use them?</a:t>
            </a:r>
          </a:p>
          <a:p>
            <a:pPr>
              <a:lnSpc>
                <a:spcPct val="120000"/>
              </a:lnSpc>
            </a:pPr>
            <a:r>
              <a:rPr lang="en-GB" altLang="en-US" sz="2000" b="1" dirty="0" smtClean="0">
                <a:cs typeface="Arial" charset="0"/>
              </a:rPr>
              <a:t>	… training requirements for the operator?</a:t>
            </a:r>
          </a:p>
          <a:p>
            <a:pPr>
              <a:lnSpc>
                <a:spcPct val="120000"/>
              </a:lnSpc>
            </a:pPr>
            <a:r>
              <a:rPr lang="en-GB" altLang="en-US" sz="2000" b="1" dirty="0" smtClean="0">
                <a:cs typeface="Arial" charset="0"/>
              </a:rPr>
              <a:t>	… time and resources for machine learning processes?</a:t>
            </a:r>
            <a:endParaRPr lang="en-GB" altLang="en-US" sz="2000" b="1" dirty="0">
              <a:cs typeface="Arial" charset="0"/>
            </a:endParaRPr>
          </a:p>
          <a:p>
            <a:pPr>
              <a:lnSpc>
                <a:spcPct val="120000"/>
              </a:lnSpc>
            </a:pPr>
            <a:r>
              <a:rPr lang="en-GB" altLang="en-US" sz="2000" b="1" dirty="0" smtClean="0">
                <a:cs typeface="Arial" charset="0"/>
              </a:rPr>
              <a:t>     ─ Critical evaluation of strengths and weaknesses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691379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0" y="0"/>
            <a:ext cx="184150" cy="5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l"/>
            <a:r>
              <a:rPr lang="en-GB" altLang="en-US" sz="1100">
                <a:cs typeface="Times New Roman" pitchFamily="18" charset="0"/>
              </a:rPr>
              <a:t/>
            </a:r>
            <a:br>
              <a:rPr lang="en-GB" altLang="en-US" sz="1100">
                <a:cs typeface="Times New Roman" pitchFamily="18" charset="0"/>
              </a:rPr>
            </a:br>
            <a:endParaRPr lang="en-GB" altLang="en-US"/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468313" y="4149725"/>
            <a:ext cx="2074862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FF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z="3600" b="1">
              <a:solidFill>
                <a:srgbClr val="1B0060"/>
              </a:solidFill>
            </a:endParaRPr>
          </a:p>
        </p:txBody>
      </p:sp>
      <p:pic>
        <p:nvPicPr>
          <p:cNvPr id="32773" name="Picture 5" descr="Picture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6143625"/>
            <a:ext cx="2339975" cy="5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775" name="Picture 7" descr="SHTAC logo new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38" y="6100763"/>
            <a:ext cx="8143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776" name="Rectangle 8"/>
          <p:cNvSpPr>
            <a:spLocks noChangeArrowheads="1"/>
          </p:cNvSpPr>
          <p:nvPr/>
        </p:nvSpPr>
        <p:spPr bwMode="auto">
          <a:xfrm>
            <a:off x="962025" y="6111875"/>
            <a:ext cx="3452813" cy="5175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GB" altLang="en-US" sz="1400" b="1"/>
              <a:t>Southampton Health Technology Assessments Centre</a:t>
            </a:r>
            <a:endParaRPr lang="en-GB" altLang="en-US" sz="1400"/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665852" y="692696"/>
            <a:ext cx="7759700" cy="39826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10000"/>
              </a:lnSpc>
            </a:pPr>
            <a:r>
              <a:rPr lang="en-GB" altLang="en-US" sz="2800" b="1" dirty="0" smtClean="0">
                <a:solidFill>
                  <a:srgbClr val="65B345"/>
                </a:solidFill>
                <a:cs typeface="Arial" charset="0"/>
              </a:rPr>
              <a:t>SHTAC: Who are we and what do we do?</a:t>
            </a:r>
            <a:endParaRPr lang="en-GB" altLang="en-US" sz="2800" b="1" dirty="0">
              <a:solidFill>
                <a:srgbClr val="65B345"/>
              </a:solidFill>
              <a:cs typeface="Arial" charset="0"/>
            </a:endParaRPr>
          </a:p>
          <a:p>
            <a:pPr algn="l"/>
            <a:endParaRPr lang="en-GB" altLang="en-US" sz="2400" b="1" dirty="0">
              <a:solidFill>
                <a:srgbClr val="24408F"/>
              </a:solidFill>
              <a:cs typeface="Arial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altLang="en-US" sz="2200" b="1" dirty="0" smtClean="0">
                <a:cs typeface="Arial" charset="0"/>
              </a:rPr>
              <a:t>A team of systematic reviewers and health economists</a:t>
            </a:r>
            <a:endParaRPr lang="en-GB" altLang="en-US" sz="2200" b="1" dirty="0">
              <a:cs typeface="Arial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altLang="en-US" sz="2200" b="1" dirty="0">
              <a:cs typeface="Arial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altLang="en-US" sz="2200" b="1" dirty="0" smtClean="0">
                <a:cs typeface="Arial" charset="0"/>
              </a:rPr>
              <a:t>We conduct systematic reviews </a:t>
            </a:r>
            <a:r>
              <a:rPr lang="en-GB" altLang="en-US" sz="2200" b="1" dirty="0">
                <a:cs typeface="Arial" charset="0"/>
              </a:rPr>
              <a:t>(and maps) on </a:t>
            </a:r>
            <a:r>
              <a:rPr lang="en-GB" altLang="en-US" sz="2200" b="1" dirty="0" smtClean="0">
                <a:cs typeface="Arial" charset="0"/>
              </a:rPr>
              <a:t>a wide variety of health and social sciences topics (e.g. for NIHR, Cochrane Collaboration, WHO)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altLang="en-US" sz="2200" b="1" dirty="0">
              <a:cs typeface="Arial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altLang="en-US" sz="2200" b="1" dirty="0" smtClean="0">
                <a:cs typeface="Arial" charset="0"/>
              </a:rPr>
              <a:t>We also critically appraise systematic reviews and economic analyses conducted by other parties, e.g. companies submitting evidence to NICE</a:t>
            </a:r>
            <a:endParaRPr lang="en-GB" altLang="en-US" sz="2200" b="1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609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0" y="0"/>
            <a:ext cx="184150" cy="5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l"/>
            <a:r>
              <a:rPr lang="en-GB" altLang="en-US" sz="1100">
                <a:cs typeface="Times New Roman" pitchFamily="18" charset="0"/>
              </a:rPr>
              <a:t/>
            </a:r>
            <a:br>
              <a:rPr lang="en-GB" altLang="en-US" sz="1100">
                <a:cs typeface="Times New Roman" pitchFamily="18" charset="0"/>
              </a:rPr>
            </a:br>
            <a:endParaRPr lang="en-GB" altLang="en-US"/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468313" y="4149725"/>
            <a:ext cx="2074862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FF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z="3600" b="1">
              <a:solidFill>
                <a:srgbClr val="1B0060"/>
              </a:solidFill>
            </a:endParaRPr>
          </a:p>
        </p:txBody>
      </p:sp>
      <p:pic>
        <p:nvPicPr>
          <p:cNvPr id="32773" name="Picture 5" descr="Picture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6143625"/>
            <a:ext cx="2339975" cy="5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775" name="Picture 7" descr="SHTAC logo new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38" y="6100763"/>
            <a:ext cx="8143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776" name="Rectangle 8"/>
          <p:cNvSpPr>
            <a:spLocks noChangeArrowheads="1"/>
          </p:cNvSpPr>
          <p:nvPr/>
        </p:nvSpPr>
        <p:spPr bwMode="auto">
          <a:xfrm>
            <a:off x="962025" y="6111875"/>
            <a:ext cx="3452813" cy="5175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GB" altLang="en-US" sz="1400" b="1"/>
              <a:t>Southampton Health Technology Assessments Centre</a:t>
            </a:r>
            <a:endParaRPr lang="en-GB" altLang="en-US" sz="1400"/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665852" y="692696"/>
            <a:ext cx="7938596" cy="5090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GB" altLang="en-US" sz="2800" b="1" dirty="0" smtClean="0">
                <a:solidFill>
                  <a:srgbClr val="65B345"/>
                </a:solidFill>
                <a:cs typeface="Arial" charset="0"/>
              </a:rPr>
              <a:t>Do we use automation for systematic reviews (SR) ?</a:t>
            </a:r>
            <a:endParaRPr lang="en-GB" altLang="en-US" sz="2800" b="1" dirty="0">
              <a:solidFill>
                <a:srgbClr val="65B345"/>
              </a:solidFill>
              <a:cs typeface="Arial" charset="0"/>
            </a:endParaRPr>
          </a:p>
          <a:p>
            <a:pPr algn="l"/>
            <a:endParaRPr lang="en-GB" altLang="en-US" sz="2400" b="1" dirty="0">
              <a:solidFill>
                <a:srgbClr val="24408F"/>
              </a:solidFill>
              <a:cs typeface="Arial" charset="0"/>
            </a:endParaRPr>
          </a:p>
          <a:p>
            <a:pPr marL="342900" indent="-342900" algn="l">
              <a:lnSpc>
                <a:spcPct val="12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altLang="en-US" sz="2400" b="1" dirty="0" smtClean="0">
                <a:solidFill>
                  <a:srgbClr val="24408F"/>
                </a:solidFill>
                <a:cs typeface="Arial" charset="0"/>
              </a:rPr>
              <a:t>Depends on how “automation” is defined</a:t>
            </a:r>
            <a:endParaRPr lang="en-GB" altLang="en-US" sz="2400" b="1" dirty="0">
              <a:solidFill>
                <a:srgbClr val="000099"/>
              </a:solidFill>
              <a:cs typeface="Arial" charset="0"/>
            </a:endParaRP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altLang="en-US" sz="2400" b="1" dirty="0" smtClean="0">
                <a:solidFill>
                  <a:srgbClr val="24408F"/>
                </a:solidFill>
                <a:cs typeface="Arial" charset="0"/>
              </a:rPr>
              <a:t>Yes, in bibliographic searching </a:t>
            </a:r>
          </a:p>
          <a:p>
            <a:pPr>
              <a:lnSpc>
                <a:spcPct val="120000"/>
              </a:lnSpc>
            </a:pPr>
            <a:r>
              <a:rPr lang="en-GB" altLang="en-US" sz="2400" b="1" dirty="0" smtClean="0">
                <a:solidFill>
                  <a:srgbClr val="65B345"/>
                </a:solidFill>
                <a:cs typeface="Arial" charset="0"/>
              </a:rPr>
              <a:t>          </a:t>
            </a:r>
            <a:r>
              <a:rPr lang="en-GB" altLang="en-US" sz="2400" b="1" dirty="0" smtClean="0">
                <a:cs typeface="Arial" charset="0"/>
              </a:rPr>
              <a:t>─ </a:t>
            </a:r>
            <a:r>
              <a:rPr lang="en-GB" altLang="en-US" sz="2000" b="1" dirty="0" smtClean="0">
                <a:cs typeface="Arial" charset="0"/>
              </a:rPr>
              <a:t>running search strategies in databases or search engines</a:t>
            </a:r>
            <a:endParaRPr lang="en-GB" altLang="en-US" sz="2000" b="1" dirty="0">
              <a:cs typeface="Arial" charset="0"/>
            </a:endParaRPr>
          </a:p>
          <a:p>
            <a:pPr>
              <a:lnSpc>
                <a:spcPct val="120000"/>
              </a:lnSpc>
              <a:spcAft>
                <a:spcPts val="1200"/>
              </a:spcAft>
            </a:pPr>
            <a:r>
              <a:rPr lang="en-GB" altLang="en-US" sz="2000" b="1" dirty="0" smtClean="0">
                <a:cs typeface="Arial" charset="0"/>
              </a:rPr>
              <a:t>            ─  importing </a:t>
            </a:r>
            <a:r>
              <a:rPr lang="en-GB" altLang="en-US" sz="2000" b="1" dirty="0">
                <a:cs typeface="Arial" charset="0"/>
              </a:rPr>
              <a:t>search </a:t>
            </a:r>
            <a:r>
              <a:rPr lang="en-GB" altLang="en-US" sz="2000" b="1" dirty="0" smtClean="0">
                <a:cs typeface="Arial" charset="0"/>
              </a:rPr>
              <a:t>results into reference management software</a:t>
            </a:r>
            <a:endParaRPr lang="en-GB" altLang="en-US" sz="2200" b="1" dirty="0">
              <a:cs typeface="Arial" charset="0"/>
            </a:endParaRP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altLang="en-US" sz="2400" b="1" dirty="0" smtClean="0">
                <a:solidFill>
                  <a:srgbClr val="24408F"/>
                </a:solidFill>
                <a:cs typeface="Arial" charset="0"/>
              </a:rPr>
              <a:t>Yes, within reference management software</a:t>
            </a:r>
          </a:p>
          <a:p>
            <a:pPr>
              <a:lnSpc>
                <a:spcPct val="120000"/>
              </a:lnSpc>
            </a:pPr>
            <a:r>
              <a:rPr lang="en-GB" altLang="en-US" sz="2000" b="1" dirty="0" smtClean="0">
                <a:solidFill>
                  <a:srgbClr val="65B345"/>
                </a:solidFill>
                <a:cs typeface="Arial" charset="0"/>
              </a:rPr>
              <a:t>            </a:t>
            </a:r>
            <a:r>
              <a:rPr lang="en-GB" altLang="en-US" sz="2000" b="1" dirty="0" smtClean="0">
                <a:cs typeface="Arial" charset="0"/>
              </a:rPr>
              <a:t>─  identification of duplicate references </a:t>
            </a:r>
          </a:p>
          <a:p>
            <a:pPr>
              <a:lnSpc>
                <a:spcPct val="120000"/>
              </a:lnSpc>
            </a:pPr>
            <a:r>
              <a:rPr lang="en-GB" altLang="en-US" sz="2000" b="1" dirty="0">
                <a:cs typeface="Arial" charset="0"/>
              </a:rPr>
              <a:t> </a:t>
            </a:r>
            <a:r>
              <a:rPr lang="en-GB" altLang="en-US" sz="2000" b="1" dirty="0" smtClean="0">
                <a:cs typeface="Arial" charset="0"/>
              </a:rPr>
              <a:t>           ─  acquiring full-text documents  </a:t>
            </a:r>
          </a:p>
          <a:p>
            <a:pPr>
              <a:lnSpc>
                <a:spcPct val="120000"/>
              </a:lnSpc>
              <a:spcAft>
                <a:spcPts val="1200"/>
              </a:spcAft>
            </a:pPr>
            <a:r>
              <a:rPr lang="en-GB" altLang="en-US" sz="2000" b="1" dirty="0" smtClean="0">
                <a:cs typeface="Arial" charset="0"/>
              </a:rPr>
              <a:t>            ─  rule-based sorting (e.g. grouping) of references</a:t>
            </a:r>
            <a:endParaRPr lang="en-GB" altLang="en-US" sz="2400" b="1" dirty="0" smtClean="0">
              <a:cs typeface="Arial" charset="0"/>
            </a:endParaRP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altLang="en-US" sz="2400" b="1" dirty="0">
                <a:solidFill>
                  <a:srgbClr val="24408F"/>
                </a:solidFill>
                <a:cs typeface="Arial" charset="0"/>
              </a:rPr>
              <a:t>Not (yet) for other steps of systematic </a:t>
            </a:r>
            <a:r>
              <a:rPr lang="en-GB" altLang="en-US" sz="2400" b="1" dirty="0" smtClean="0">
                <a:solidFill>
                  <a:srgbClr val="24408F"/>
                </a:solidFill>
                <a:cs typeface="Arial" charset="0"/>
              </a:rPr>
              <a:t>reviews (or maps)</a:t>
            </a:r>
            <a:endParaRPr lang="en-GB" altLang="en-US" sz="2400" b="1" dirty="0">
              <a:solidFill>
                <a:srgbClr val="24408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609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0" y="0"/>
            <a:ext cx="184150" cy="5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l"/>
            <a:r>
              <a:rPr lang="en-GB" altLang="en-US" sz="1100">
                <a:cs typeface="Times New Roman" pitchFamily="18" charset="0"/>
              </a:rPr>
              <a:t/>
            </a:r>
            <a:br>
              <a:rPr lang="en-GB" altLang="en-US" sz="1100">
                <a:cs typeface="Times New Roman" pitchFamily="18" charset="0"/>
              </a:rPr>
            </a:br>
            <a:endParaRPr lang="en-GB" altLang="en-US"/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468313" y="4149725"/>
            <a:ext cx="2074862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FF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z="3600" b="1">
              <a:solidFill>
                <a:srgbClr val="1B0060"/>
              </a:solidFill>
            </a:endParaRPr>
          </a:p>
        </p:txBody>
      </p:sp>
      <p:pic>
        <p:nvPicPr>
          <p:cNvPr id="32773" name="Picture 5" descr="Picture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6143625"/>
            <a:ext cx="2339975" cy="5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775" name="Picture 7" descr="SHTAC logo new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38" y="6100763"/>
            <a:ext cx="8143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776" name="Rectangle 8"/>
          <p:cNvSpPr>
            <a:spLocks noChangeArrowheads="1"/>
          </p:cNvSpPr>
          <p:nvPr/>
        </p:nvSpPr>
        <p:spPr bwMode="auto">
          <a:xfrm>
            <a:off x="962025" y="6111875"/>
            <a:ext cx="3452813" cy="5175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GB" altLang="en-US" sz="1400" b="1"/>
              <a:t>Southampton Health Technology Assessments Centre</a:t>
            </a:r>
            <a:endParaRPr lang="en-GB" altLang="en-US" sz="1400"/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665852" y="332656"/>
            <a:ext cx="7759700" cy="53737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GB" altLang="en-US" sz="2800" b="1" dirty="0" smtClean="0">
                <a:solidFill>
                  <a:srgbClr val="65B345"/>
                </a:solidFill>
                <a:cs typeface="Arial" charset="0"/>
              </a:rPr>
              <a:t>Our experiences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endParaRPr lang="en-GB" altLang="en-US" sz="2400" b="1" dirty="0">
              <a:solidFill>
                <a:srgbClr val="24408F"/>
              </a:solidFill>
              <a:cs typeface="Arial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altLang="en-US" sz="2400" b="1" dirty="0" smtClean="0">
                <a:solidFill>
                  <a:srgbClr val="24408F"/>
                </a:solidFill>
                <a:cs typeface="Arial" charset="0"/>
              </a:rPr>
              <a:t>Bibliographic searching </a:t>
            </a:r>
          </a:p>
          <a:p>
            <a:endParaRPr lang="en-GB" altLang="en-US" sz="2400" b="1" dirty="0" smtClean="0">
              <a:solidFill>
                <a:srgbClr val="24408F"/>
              </a:solidFill>
              <a:cs typeface="Arial" charset="0"/>
            </a:endParaRPr>
          </a:p>
          <a:p>
            <a:r>
              <a:rPr lang="en-GB" altLang="en-US" sz="2400" b="1" dirty="0" smtClean="0">
                <a:solidFill>
                  <a:srgbClr val="65B345"/>
                </a:solidFill>
                <a:cs typeface="Arial" charset="0"/>
              </a:rPr>
              <a:t>          </a:t>
            </a:r>
            <a:r>
              <a:rPr lang="en-GB" altLang="en-US" sz="2400" b="1" dirty="0" smtClean="0">
                <a:cs typeface="Arial" charset="0"/>
              </a:rPr>
              <a:t>─ </a:t>
            </a:r>
            <a:r>
              <a:rPr lang="en-GB" altLang="en-US" sz="2000" b="1" dirty="0">
                <a:cs typeface="Arial" charset="0"/>
              </a:rPr>
              <a:t>Automation </a:t>
            </a:r>
            <a:r>
              <a:rPr lang="en-GB" altLang="en-US" sz="2000" b="1" dirty="0" smtClean="0">
                <a:cs typeface="Arial" charset="0"/>
              </a:rPr>
              <a:t>saves effort </a:t>
            </a:r>
            <a:r>
              <a:rPr lang="en-GB" altLang="en-US" sz="2000" b="1" dirty="0">
                <a:cs typeface="Arial" charset="0"/>
              </a:rPr>
              <a:t>in </a:t>
            </a:r>
            <a:r>
              <a:rPr lang="en-GB" altLang="en-US" sz="2000" b="1" dirty="0" smtClean="0">
                <a:cs typeface="Arial" charset="0"/>
              </a:rPr>
              <a:t>searching and retrieving references</a:t>
            </a:r>
            <a:endParaRPr lang="en-GB" altLang="en-US" sz="2000" b="1" dirty="0">
              <a:cs typeface="Arial" charset="0"/>
            </a:endParaRPr>
          </a:p>
          <a:p>
            <a:r>
              <a:rPr lang="en-GB" altLang="en-US" sz="2000" b="1" dirty="0" smtClean="0">
                <a:solidFill>
                  <a:srgbClr val="65B345"/>
                </a:solidFill>
                <a:cs typeface="Arial" charset="0"/>
              </a:rPr>
              <a:t>            </a:t>
            </a:r>
          </a:p>
          <a:p>
            <a:r>
              <a:rPr lang="en-GB" altLang="en-US" sz="2000" b="1" dirty="0" smtClean="0">
                <a:solidFill>
                  <a:srgbClr val="65B345"/>
                </a:solidFill>
                <a:cs typeface="Arial" charset="0"/>
              </a:rPr>
              <a:t>	</a:t>
            </a:r>
            <a:r>
              <a:rPr lang="en-GB" altLang="en-US" sz="2400" b="1" dirty="0" smtClean="0">
                <a:solidFill>
                  <a:srgbClr val="65B345"/>
                </a:solidFill>
                <a:cs typeface="Arial" charset="0"/>
              </a:rPr>
              <a:t>BUT… </a:t>
            </a:r>
          </a:p>
          <a:p>
            <a:endParaRPr lang="en-GB" altLang="en-US" sz="2000" b="1" dirty="0" smtClean="0">
              <a:solidFill>
                <a:srgbClr val="65B345"/>
              </a:solidFill>
              <a:cs typeface="Arial" charset="0"/>
            </a:endParaRPr>
          </a:p>
          <a:p>
            <a:r>
              <a:rPr lang="en-GB" altLang="en-US" sz="2000" b="1" dirty="0" smtClean="0">
                <a:solidFill>
                  <a:srgbClr val="65B345"/>
                </a:solidFill>
                <a:cs typeface="Arial" charset="0"/>
              </a:rPr>
              <a:t>             </a:t>
            </a:r>
            <a:r>
              <a:rPr lang="en-GB" altLang="en-US" sz="2000" b="1" dirty="0" smtClean="0">
                <a:cs typeface="Arial" charset="0"/>
              </a:rPr>
              <a:t>─ Search functionality is not consistent across databases</a:t>
            </a:r>
          </a:p>
          <a:p>
            <a:endParaRPr lang="en-GB" altLang="en-US" sz="2000" b="1" dirty="0" smtClean="0">
              <a:cs typeface="Arial" charset="0"/>
            </a:endParaRPr>
          </a:p>
          <a:p>
            <a:r>
              <a:rPr lang="en-GB" altLang="en-US" sz="2000" b="1" dirty="0" smtClean="0">
                <a:cs typeface="Arial" charset="0"/>
              </a:rPr>
              <a:t>             ─ Manual translation of search strategies is necessary for</a:t>
            </a:r>
          </a:p>
          <a:p>
            <a:r>
              <a:rPr lang="en-GB" altLang="en-US" sz="2000" b="1" dirty="0">
                <a:cs typeface="Arial" charset="0"/>
              </a:rPr>
              <a:t> </a:t>
            </a:r>
            <a:r>
              <a:rPr lang="en-GB" altLang="en-US" sz="2000" b="1" dirty="0" smtClean="0">
                <a:cs typeface="Arial" charset="0"/>
              </a:rPr>
              <a:t>               some databases </a:t>
            </a:r>
          </a:p>
          <a:p>
            <a:endParaRPr lang="en-GB" altLang="en-US" sz="2000" b="1" dirty="0" smtClean="0">
              <a:cs typeface="Arial" charset="0"/>
            </a:endParaRPr>
          </a:p>
          <a:p>
            <a:r>
              <a:rPr lang="en-GB" altLang="en-US" sz="2000" b="1" dirty="0">
                <a:cs typeface="Arial" charset="0"/>
              </a:rPr>
              <a:t> </a:t>
            </a:r>
            <a:r>
              <a:rPr lang="en-GB" altLang="en-US" sz="2000" b="1" dirty="0" smtClean="0">
                <a:cs typeface="Arial" charset="0"/>
              </a:rPr>
              <a:t>           ─ Reference import or download options are sometimes limited</a:t>
            </a:r>
          </a:p>
          <a:p>
            <a:pPr>
              <a:spcAft>
                <a:spcPts val="600"/>
              </a:spcAft>
            </a:pPr>
            <a:r>
              <a:rPr lang="en-GB" altLang="en-US" sz="2000" b="1" dirty="0">
                <a:cs typeface="Arial" charset="0"/>
              </a:rPr>
              <a:t> </a:t>
            </a:r>
            <a:r>
              <a:rPr lang="en-GB" altLang="en-US" sz="2000" b="1" dirty="0" smtClean="0">
                <a:cs typeface="Arial" charset="0"/>
              </a:rPr>
              <a:t>              by quantity or completeness</a:t>
            </a:r>
            <a:endParaRPr lang="en-GB" altLang="en-US" sz="2200" b="1" dirty="0">
              <a:cs typeface="Arial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971600" y="3400603"/>
            <a:ext cx="348927" cy="372027"/>
            <a:chOff x="6198781" y="946538"/>
            <a:chExt cx="467833" cy="478225"/>
          </a:xfrm>
        </p:grpSpPr>
        <p:sp>
          <p:nvSpPr>
            <p:cNvPr id="3" name="Freeform 2"/>
            <p:cNvSpPr/>
            <p:nvPr/>
          </p:nvSpPr>
          <p:spPr>
            <a:xfrm rot="1668017">
              <a:off x="6220047" y="1010093"/>
              <a:ext cx="446567" cy="340242"/>
            </a:xfrm>
            <a:custGeom>
              <a:avLst/>
              <a:gdLst>
                <a:gd name="connsiteX0" fmla="*/ 0 w 446567"/>
                <a:gd name="connsiteY0" fmla="*/ 0 h 340242"/>
                <a:gd name="connsiteX1" fmla="*/ 223283 w 446567"/>
                <a:gd name="connsiteY1" fmla="*/ 244549 h 340242"/>
                <a:gd name="connsiteX2" fmla="*/ 425302 w 446567"/>
                <a:gd name="connsiteY2" fmla="*/ 340242 h 340242"/>
                <a:gd name="connsiteX3" fmla="*/ 425302 w 446567"/>
                <a:gd name="connsiteY3" fmla="*/ 340242 h 340242"/>
                <a:gd name="connsiteX4" fmla="*/ 446567 w 446567"/>
                <a:gd name="connsiteY4" fmla="*/ 340242 h 3402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567" h="340242">
                  <a:moveTo>
                    <a:pt x="0" y="0"/>
                  </a:moveTo>
                  <a:cubicBezTo>
                    <a:pt x="76199" y="93921"/>
                    <a:pt x="152399" y="187842"/>
                    <a:pt x="223283" y="244549"/>
                  </a:cubicBezTo>
                  <a:cubicBezTo>
                    <a:pt x="294167" y="301256"/>
                    <a:pt x="425302" y="340242"/>
                    <a:pt x="425302" y="340242"/>
                  </a:cubicBezTo>
                  <a:lnTo>
                    <a:pt x="425302" y="340242"/>
                  </a:lnTo>
                  <a:lnTo>
                    <a:pt x="446567" y="340242"/>
                  </a:lnTo>
                </a:path>
              </a:pathLst>
            </a:custGeom>
            <a:noFill/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Freeform 3"/>
            <p:cNvSpPr/>
            <p:nvPr/>
          </p:nvSpPr>
          <p:spPr>
            <a:xfrm>
              <a:off x="6198781" y="946538"/>
              <a:ext cx="436877" cy="478225"/>
            </a:xfrm>
            <a:custGeom>
              <a:avLst/>
              <a:gdLst>
                <a:gd name="connsiteX0" fmla="*/ 0 w 436877"/>
                <a:gd name="connsiteY0" fmla="*/ 478225 h 478225"/>
                <a:gd name="connsiteX1" fmla="*/ 382772 w 436877"/>
                <a:gd name="connsiteY1" fmla="*/ 52922 h 478225"/>
                <a:gd name="connsiteX2" fmla="*/ 425303 w 436877"/>
                <a:gd name="connsiteY2" fmla="*/ 21025 h 478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36877" h="478225">
                  <a:moveTo>
                    <a:pt x="0" y="478225"/>
                  </a:moveTo>
                  <a:lnTo>
                    <a:pt x="382772" y="52922"/>
                  </a:lnTo>
                  <a:cubicBezTo>
                    <a:pt x="453656" y="-23278"/>
                    <a:pt x="439479" y="-1127"/>
                    <a:pt x="425303" y="21025"/>
                  </a:cubicBezTo>
                </a:path>
              </a:pathLst>
            </a:custGeom>
            <a:noFill/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971600" y="4027714"/>
            <a:ext cx="348927" cy="372027"/>
            <a:chOff x="6198781" y="946538"/>
            <a:chExt cx="467833" cy="478225"/>
          </a:xfrm>
        </p:grpSpPr>
        <p:sp>
          <p:nvSpPr>
            <p:cNvPr id="25" name="Freeform 24"/>
            <p:cNvSpPr/>
            <p:nvPr/>
          </p:nvSpPr>
          <p:spPr>
            <a:xfrm rot="1668017">
              <a:off x="6220047" y="1010093"/>
              <a:ext cx="446567" cy="340242"/>
            </a:xfrm>
            <a:custGeom>
              <a:avLst/>
              <a:gdLst>
                <a:gd name="connsiteX0" fmla="*/ 0 w 446567"/>
                <a:gd name="connsiteY0" fmla="*/ 0 h 340242"/>
                <a:gd name="connsiteX1" fmla="*/ 223283 w 446567"/>
                <a:gd name="connsiteY1" fmla="*/ 244549 h 340242"/>
                <a:gd name="connsiteX2" fmla="*/ 425302 w 446567"/>
                <a:gd name="connsiteY2" fmla="*/ 340242 h 340242"/>
                <a:gd name="connsiteX3" fmla="*/ 425302 w 446567"/>
                <a:gd name="connsiteY3" fmla="*/ 340242 h 340242"/>
                <a:gd name="connsiteX4" fmla="*/ 446567 w 446567"/>
                <a:gd name="connsiteY4" fmla="*/ 340242 h 3402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567" h="340242">
                  <a:moveTo>
                    <a:pt x="0" y="0"/>
                  </a:moveTo>
                  <a:cubicBezTo>
                    <a:pt x="76199" y="93921"/>
                    <a:pt x="152399" y="187842"/>
                    <a:pt x="223283" y="244549"/>
                  </a:cubicBezTo>
                  <a:cubicBezTo>
                    <a:pt x="294167" y="301256"/>
                    <a:pt x="425302" y="340242"/>
                    <a:pt x="425302" y="340242"/>
                  </a:cubicBezTo>
                  <a:lnTo>
                    <a:pt x="425302" y="340242"/>
                  </a:lnTo>
                  <a:lnTo>
                    <a:pt x="446567" y="340242"/>
                  </a:lnTo>
                </a:path>
              </a:pathLst>
            </a:custGeom>
            <a:noFill/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Freeform 25"/>
            <p:cNvSpPr/>
            <p:nvPr/>
          </p:nvSpPr>
          <p:spPr>
            <a:xfrm>
              <a:off x="6198781" y="946538"/>
              <a:ext cx="436877" cy="478225"/>
            </a:xfrm>
            <a:custGeom>
              <a:avLst/>
              <a:gdLst>
                <a:gd name="connsiteX0" fmla="*/ 0 w 436877"/>
                <a:gd name="connsiteY0" fmla="*/ 478225 h 478225"/>
                <a:gd name="connsiteX1" fmla="*/ 382772 w 436877"/>
                <a:gd name="connsiteY1" fmla="*/ 52922 h 478225"/>
                <a:gd name="connsiteX2" fmla="*/ 425303 w 436877"/>
                <a:gd name="connsiteY2" fmla="*/ 21025 h 478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36877" h="478225">
                  <a:moveTo>
                    <a:pt x="0" y="478225"/>
                  </a:moveTo>
                  <a:lnTo>
                    <a:pt x="382772" y="52922"/>
                  </a:lnTo>
                  <a:cubicBezTo>
                    <a:pt x="453656" y="-23278"/>
                    <a:pt x="439479" y="-1127"/>
                    <a:pt x="425303" y="21025"/>
                  </a:cubicBezTo>
                </a:path>
              </a:pathLst>
            </a:custGeom>
            <a:noFill/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971600" y="4904886"/>
            <a:ext cx="348927" cy="372027"/>
            <a:chOff x="6198781" y="946538"/>
            <a:chExt cx="467833" cy="478225"/>
          </a:xfrm>
        </p:grpSpPr>
        <p:sp>
          <p:nvSpPr>
            <p:cNvPr id="28" name="Freeform 27"/>
            <p:cNvSpPr/>
            <p:nvPr/>
          </p:nvSpPr>
          <p:spPr>
            <a:xfrm rot="1668017">
              <a:off x="6220047" y="1010093"/>
              <a:ext cx="446567" cy="340242"/>
            </a:xfrm>
            <a:custGeom>
              <a:avLst/>
              <a:gdLst>
                <a:gd name="connsiteX0" fmla="*/ 0 w 446567"/>
                <a:gd name="connsiteY0" fmla="*/ 0 h 340242"/>
                <a:gd name="connsiteX1" fmla="*/ 223283 w 446567"/>
                <a:gd name="connsiteY1" fmla="*/ 244549 h 340242"/>
                <a:gd name="connsiteX2" fmla="*/ 425302 w 446567"/>
                <a:gd name="connsiteY2" fmla="*/ 340242 h 340242"/>
                <a:gd name="connsiteX3" fmla="*/ 425302 w 446567"/>
                <a:gd name="connsiteY3" fmla="*/ 340242 h 340242"/>
                <a:gd name="connsiteX4" fmla="*/ 446567 w 446567"/>
                <a:gd name="connsiteY4" fmla="*/ 340242 h 3402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567" h="340242">
                  <a:moveTo>
                    <a:pt x="0" y="0"/>
                  </a:moveTo>
                  <a:cubicBezTo>
                    <a:pt x="76199" y="93921"/>
                    <a:pt x="152399" y="187842"/>
                    <a:pt x="223283" y="244549"/>
                  </a:cubicBezTo>
                  <a:cubicBezTo>
                    <a:pt x="294167" y="301256"/>
                    <a:pt x="425302" y="340242"/>
                    <a:pt x="425302" y="340242"/>
                  </a:cubicBezTo>
                  <a:lnTo>
                    <a:pt x="425302" y="340242"/>
                  </a:lnTo>
                  <a:lnTo>
                    <a:pt x="446567" y="340242"/>
                  </a:lnTo>
                </a:path>
              </a:pathLst>
            </a:custGeom>
            <a:noFill/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Freeform 28"/>
            <p:cNvSpPr/>
            <p:nvPr/>
          </p:nvSpPr>
          <p:spPr>
            <a:xfrm>
              <a:off x="6198781" y="946538"/>
              <a:ext cx="436877" cy="478225"/>
            </a:xfrm>
            <a:custGeom>
              <a:avLst/>
              <a:gdLst>
                <a:gd name="connsiteX0" fmla="*/ 0 w 436877"/>
                <a:gd name="connsiteY0" fmla="*/ 478225 h 478225"/>
                <a:gd name="connsiteX1" fmla="*/ 382772 w 436877"/>
                <a:gd name="connsiteY1" fmla="*/ 52922 h 478225"/>
                <a:gd name="connsiteX2" fmla="*/ 425303 w 436877"/>
                <a:gd name="connsiteY2" fmla="*/ 21025 h 478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36877" h="478225">
                  <a:moveTo>
                    <a:pt x="0" y="478225"/>
                  </a:moveTo>
                  <a:lnTo>
                    <a:pt x="382772" y="52922"/>
                  </a:lnTo>
                  <a:cubicBezTo>
                    <a:pt x="453656" y="-23278"/>
                    <a:pt x="439479" y="-1127"/>
                    <a:pt x="425303" y="21025"/>
                  </a:cubicBezTo>
                </a:path>
              </a:pathLst>
            </a:custGeom>
            <a:noFill/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2768" name="Freeform 32767"/>
          <p:cNvSpPr/>
          <p:nvPr/>
        </p:nvSpPr>
        <p:spPr>
          <a:xfrm>
            <a:off x="996803" y="2132856"/>
            <a:ext cx="334837" cy="398633"/>
          </a:xfrm>
          <a:custGeom>
            <a:avLst/>
            <a:gdLst>
              <a:gd name="connsiteX0" fmla="*/ 12374 w 373881"/>
              <a:gd name="connsiteY0" fmla="*/ 276446 h 498614"/>
              <a:gd name="connsiteX1" fmla="*/ 44272 w 373881"/>
              <a:gd name="connsiteY1" fmla="*/ 489097 h 498614"/>
              <a:gd name="connsiteX2" fmla="*/ 373881 w 373881"/>
              <a:gd name="connsiteY2" fmla="*/ 0 h 498614"/>
              <a:gd name="connsiteX3" fmla="*/ 373881 w 373881"/>
              <a:gd name="connsiteY3" fmla="*/ 0 h 498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3881" h="498614">
                <a:moveTo>
                  <a:pt x="12374" y="276446"/>
                </a:moveTo>
                <a:cubicBezTo>
                  <a:pt x="-1803" y="405808"/>
                  <a:pt x="-15979" y="535171"/>
                  <a:pt x="44272" y="489097"/>
                </a:cubicBezTo>
                <a:cubicBezTo>
                  <a:pt x="104523" y="443023"/>
                  <a:pt x="373881" y="0"/>
                  <a:pt x="373881" y="0"/>
                </a:cubicBezTo>
                <a:lnTo>
                  <a:pt x="373881" y="0"/>
                </a:lnTo>
              </a:path>
            </a:pathLst>
          </a:custGeom>
          <a:noFill/>
          <a:ln w="57150">
            <a:solidFill>
              <a:srgbClr val="1DA5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0437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6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0" y="0"/>
            <a:ext cx="184150" cy="5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l"/>
            <a:r>
              <a:rPr lang="en-GB" altLang="en-US" sz="1100">
                <a:cs typeface="Times New Roman" pitchFamily="18" charset="0"/>
              </a:rPr>
              <a:t/>
            </a:r>
            <a:br>
              <a:rPr lang="en-GB" altLang="en-US" sz="1100">
                <a:cs typeface="Times New Roman" pitchFamily="18" charset="0"/>
              </a:rPr>
            </a:br>
            <a:endParaRPr lang="en-GB" altLang="en-US"/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468313" y="4149725"/>
            <a:ext cx="2074862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FF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z="3600" b="1">
              <a:solidFill>
                <a:srgbClr val="1B0060"/>
              </a:solidFill>
            </a:endParaRPr>
          </a:p>
        </p:txBody>
      </p:sp>
      <p:pic>
        <p:nvPicPr>
          <p:cNvPr id="32773" name="Picture 5" descr="Picture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6143625"/>
            <a:ext cx="2339975" cy="5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775" name="Picture 7" descr="SHTAC logo new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38" y="6100763"/>
            <a:ext cx="8143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776" name="Rectangle 8"/>
          <p:cNvSpPr>
            <a:spLocks noChangeArrowheads="1"/>
          </p:cNvSpPr>
          <p:nvPr/>
        </p:nvSpPr>
        <p:spPr bwMode="auto">
          <a:xfrm>
            <a:off x="962025" y="6111875"/>
            <a:ext cx="3452813" cy="5175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GB" altLang="en-US" sz="1400" b="1"/>
              <a:t>Southampton Health Technology Assessments Centre</a:t>
            </a:r>
            <a:endParaRPr lang="en-GB" altLang="en-US" sz="1400"/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665852" y="332656"/>
            <a:ext cx="7759700" cy="5042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GB" altLang="en-US" sz="2800" b="1" dirty="0" smtClean="0">
                <a:solidFill>
                  <a:srgbClr val="65B345"/>
                </a:solidFill>
                <a:cs typeface="Arial" charset="0"/>
              </a:rPr>
              <a:t>Our experiences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endParaRPr lang="en-GB" altLang="en-US" sz="2400" b="1" dirty="0">
              <a:solidFill>
                <a:srgbClr val="24408F"/>
              </a:solidFill>
              <a:cs typeface="Arial" charset="0"/>
            </a:endParaRPr>
          </a:p>
          <a:p>
            <a:pPr marL="342900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altLang="en-US" sz="2400" b="1" dirty="0" smtClean="0">
                <a:solidFill>
                  <a:srgbClr val="24408F"/>
                </a:solidFill>
                <a:cs typeface="Arial" charset="0"/>
              </a:rPr>
              <a:t>Reference management software</a:t>
            </a:r>
          </a:p>
          <a:p>
            <a:endParaRPr lang="en-GB" altLang="en-US" sz="2400" b="1" dirty="0" smtClean="0">
              <a:solidFill>
                <a:srgbClr val="24408F"/>
              </a:solidFill>
              <a:cs typeface="Arial" charset="0"/>
            </a:endParaRPr>
          </a:p>
          <a:p>
            <a:r>
              <a:rPr lang="en-GB" altLang="en-US" sz="2000" b="1" dirty="0" smtClean="0">
                <a:cs typeface="Arial" charset="0"/>
              </a:rPr>
              <a:t>            ─  Automation saves effort in organising references</a:t>
            </a:r>
          </a:p>
          <a:p>
            <a:r>
              <a:rPr lang="en-GB" altLang="en-US" sz="2000" b="1" dirty="0" smtClean="0">
                <a:solidFill>
                  <a:srgbClr val="65B345"/>
                </a:solidFill>
                <a:cs typeface="Arial" charset="0"/>
              </a:rPr>
              <a:t>           </a:t>
            </a:r>
          </a:p>
          <a:p>
            <a:r>
              <a:rPr lang="en-GB" altLang="en-US" sz="2000" b="1" dirty="0" smtClean="0">
                <a:solidFill>
                  <a:srgbClr val="65B345"/>
                </a:solidFill>
                <a:cs typeface="Arial" charset="0"/>
              </a:rPr>
              <a:t>	</a:t>
            </a:r>
            <a:r>
              <a:rPr lang="en-GB" altLang="en-US" sz="2400" b="1" dirty="0" smtClean="0">
                <a:solidFill>
                  <a:srgbClr val="65B345"/>
                </a:solidFill>
                <a:cs typeface="Arial" charset="0"/>
              </a:rPr>
              <a:t>BUT…</a:t>
            </a:r>
            <a:endParaRPr lang="en-GB" altLang="en-US" sz="2000" b="1" dirty="0" smtClean="0">
              <a:solidFill>
                <a:srgbClr val="65B345"/>
              </a:solidFill>
              <a:cs typeface="Arial" charset="0"/>
            </a:endParaRPr>
          </a:p>
          <a:p>
            <a:endParaRPr lang="en-GB" altLang="en-US" sz="2000" b="1" dirty="0" smtClean="0">
              <a:solidFill>
                <a:srgbClr val="65B345"/>
              </a:solidFill>
              <a:cs typeface="Arial" charset="0"/>
            </a:endParaRPr>
          </a:p>
          <a:p>
            <a:pPr>
              <a:lnSpc>
                <a:spcPct val="120000"/>
              </a:lnSpc>
            </a:pPr>
            <a:r>
              <a:rPr lang="en-GB" altLang="en-US" sz="2000" b="1" dirty="0" smtClean="0">
                <a:cs typeface="Arial" charset="0"/>
              </a:rPr>
              <a:t>            ─ A proportion of references is often incomplete or incorrect</a:t>
            </a:r>
          </a:p>
          <a:p>
            <a:pPr>
              <a:lnSpc>
                <a:spcPct val="120000"/>
              </a:lnSpc>
            </a:pPr>
            <a:endParaRPr lang="en-GB" altLang="en-US" sz="2000" b="1" dirty="0" smtClean="0">
              <a:cs typeface="Arial" charset="0"/>
            </a:endParaRPr>
          </a:p>
          <a:p>
            <a:pPr>
              <a:lnSpc>
                <a:spcPct val="120000"/>
              </a:lnSpc>
            </a:pPr>
            <a:r>
              <a:rPr lang="en-GB" altLang="en-US" sz="2000" b="1" dirty="0">
                <a:cs typeface="Arial" charset="0"/>
              </a:rPr>
              <a:t> </a:t>
            </a:r>
            <a:r>
              <a:rPr lang="en-GB" altLang="en-US" sz="2000" b="1" dirty="0" smtClean="0">
                <a:cs typeface="Arial" charset="0"/>
              </a:rPr>
              <a:t>           ─ Duplicates are often missed</a:t>
            </a:r>
          </a:p>
          <a:p>
            <a:pPr>
              <a:lnSpc>
                <a:spcPct val="120000"/>
              </a:lnSpc>
            </a:pPr>
            <a:endParaRPr lang="en-GB" altLang="en-US" sz="2000" b="1" dirty="0" smtClean="0">
              <a:cs typeface="Arial" charset="0"/>
            </a:endParaRPr>
          </a:p>
          <a:p>
            <a:pPr>
              <a:lnSpc>
                <a:spcPct val="120000"/>
              </a:lnSpc>
            </a:pPr>
            <a:r>
              <a:rPr lang="en-GB" altLang="en-US" sz="2000" b="1" dirty="0" smtClean="0">
                <a:cs typeface="Arial" charset="0"/>
              </a:rPr>
              <a:t>            ─ Full text documents are not always available or accessible</a:t>
            </a:r>
            <a:endParaRPr lang="en-GB" altLang="en-US" sz="2400" b="1" dirty="0">
              <a:cs typeface="Arial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971600" y="3400603"/>
            <a:ext cx="348927" cy="372027"/>
            <a:chOff x="6198781" y="946538"/>
            <a:chExt cx="467833" cy="478225"/>
          </a:xfrm>
        </p:grpSpPr>
        <p:sp>
          <p:nvSpPr>
            <p:cNvPr id="11" name="Freeform 10"/>
            <p:cNvSpPr/>
            <p:nvPr/>
          </p:nvSpPr>
          <p:spPr>
            <a:xfrm rot="1668017">
              <a:off x="6220047" y="1010093"/>
              <a:ext cx="446567" cy="340242"/>
            </a:xfrm>
            <a:custGeom>
              <a:avLst/>
              <a:gdLst>
                <a:gd name="connsiteX0" fmla="*/ 0 w 446567"/>
                <a:gd name="connsiteY0" fmla="*/ 0 h 340242"/>
                <a:gd name="connsiteX1" fmla="*/ 223283 w 446567"/>
                <a:gd name="connsiteY1" fmla="*/ 244549 h 340242"/>
                <a:gd name="connsiteX2" fmla="*/ 425302 w 446567"/>
                <a:gd name="connsiteY2" fmla="*/ 340242 h 340242"/>
                <a:gd name="connsiteX3" fmla="*/ 425302 w 446567"/>
                <a:gd name="connsiteY3" fmla="*/ 340242 h 340242"/>
                <a:gd name="connsiteX4" fmla="*/ 446567 w 446567"/>
                <a:gd name="connsiteY4" fmla="*/ 340242 h 3402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567" h="340242">
                  <a:moveTo>
                    <a:pt x="0" y="0"/>
                  </a:moveTo>
                  <a:cubicBezTo>
                    <a:pt x="76199" y="93921"/>
                    <a:pt x="152399" y="187842"/>
                    <a:pt x="223283" y="244549"/>
                  </a:cubicBezTo>
                  <a:cubicBezTo>
                    <a:pt x="294167" y="301256"/>
                    <a:pt x="425302" y="340242"/>
                    <a:pt x="425302" y="340242"/>
                  </a:cubicBezTo>
                  <a:lnTo>
                    <a:pt x="425302" y="340242"/>
                  </a:lnTo>
                  <a:lnTo>
                    <a:pt x="446567" y="340242"/>
                  </a:lnTo>
                </a:path>
              </a:pathLst>
            </a:custGeom>
            <a:noFill/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6198781" y="946538"/>
              <a:ext cx="436877" cy="478225"/>
            </a:xfrm>
            <a:custGeom>
              <a:avLst/>
              <a:gdLst>
                <a:gd name="connsiteX0" fmla="*/ 0 w 436877"/>
                <a:gd name="connsiteY0" fmla="*/ 478225 h 478225"/>
                <a:gd name="connsiteX1" fmla="*/ 382772 w 436877"/>
                <a:gd name="connsiteY1" fmla="*/ 52922 h 478225"/>
                <a:gd name="connsiteX2" fmla="*/ 425303 w 436877"/>
                <a:gd name="connsiteY2" fmla="*/ 21025 h 478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36877" h="478225">
                  <a:moveTo>
                    <a:pt x="0" y="478225"/>
                  </a:moveTo>
                  <a:lnTo>
                    <a:pt x="382772" y="52922"/>
                  </a:lnTo>
                  <a:cubicBezTo>
                    <a:pt x="453656" y="-23278"/>
                    <a:pt x="439479" y="-1127"/>
                    <a:pt x="425303" y="21025"/>
                  </a:cubicBezTo>
                </a:path>
              </a:pathLst>
            </a:custGeom>
            <a:noFill/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982093" y="4149725"/>
            <a:ext cx="348927" cy="372027"/>
            <a:chOff x="6198781" y="946538"/>
            <a:chExt cx="467833" cy="478225"/>
          </a:xfrm>
        </p:grpSpPr>
        <p:sp>
          <p:nvSpPr>
            <p:cNvPr id="14" name="Freeform 13"/>
            <p:cNvSpPr/>
            <p:nvPr/>
          </p:nvSpPr>
          <p:spPr>
            <a:xfrm rot="1668017">
              <a:off x="6220047" y="1010093"/>
              <a:ext cx="446567" cy="340242"/>
            </a:xfrm>
            <a:custGeom>
              <a:avLst/>
              <a:gdLst>
                <a:gd name="connsiteX0" fmla="*/ 0 w 446567"/>
                <a:gd name="connsiteY0" fmla="*/ 0 h 340242"/>
                <a:gd name="connsiteX1" fmla="*/ 223283 w 446567"/>
                <a:gd name="connsiteY1" fmla="*/ 244549 h 340242"/>
                <a:gd name="connsiteX2" fmla="*/ 425302 w 446567"/>
                <a:gd name="connsiteY2" fmla="*/ 340242 h 340242"/>
                <a:gd name="connsiteX3" fmla="*/ 425302 w 446567"/>
                <a:gd name="connsiteY3" fmla="*/ 340242 h 340242"/>
                <a:gd name="connsiteX4" fmla="*/ 446567 w 446567"/>
                <a:gd name="connsiteY4" fmla="*/ 340242 h 3402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567" h="340242">
                  <a:moveTo>
                    <a:pt x="0" y="0"/>
                  </a:moveTo>
                  <a:cubicBezTo>
                    <a:pt x="76199" y="93921"/>
                    <a:pt x="152399" y="187842"/>
                    <a:pt x="223283" y="244549"/>
                  </a:cubicBezTo>
                  <a:cubicBezTo>
                    <a:pt x="294167" y="301256"/>
                    <a:pt x="425302" y="340242"/>
                    <a:pt x="425302" y="340242"/>
                  </a:cubicBezTo>
                  <a:lnTo>
                    <a:pt x="425302" y="340242"/>
                  </a:lnTo>
                  <a:lnTo>
                    <a:pt x="446567" y="340242"/>
                  </a:lnTo>
                </a:path>
              </a:pathLst>
            </a:custGeom>
            <a:noFill/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6198781" y="946538"/>
              <a:ext cx="436877" cy="478225"/>
            </a:xfrm>
            <a:custGeom>
              <a:avLst/>
              <a:gdLst>
                <a:gd name="connsiteX0" fmla="*/ 0 w 436877"/>
                <a:gd name="connsiteY0" fmla="*/ 478225 h 478225"/>
                <a:gd name="connsiteX1" fmla="*/ 382772 w 436877"/>
                <a:gd name="connsiteY1" fmla="*/ 52922 h 478225"/>
                <a:gd name="connsiteX2" fmla="*/ 425303 w 436877"/>
                <a:gd name="connsiteY2" fmla="*/ 21025 h 478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36877" h="478225">
                  <a:moveTo>
                    <a:pt x="0" y="478225"/>
                  </a:moveTo>
                  <a:lnTo>
                    <a:pt x="382772" y="52922"/>
                  </a:lnTo>
                  <a:cubicBezTo>
                    <a:pt x="453656" y="-23278"/>
                    <a:pt x="439479" y="-1127"/>
                    <a:pt x="425303" y="21025"/>
                  </a:cubicBezTo>
                </a:path>
              </a:pathLst>
            </a:custGeom>
            <a:noFill/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993638" y="4929181"/>
            <a:ext cx="348927" cy="372027"/>
            <a:chOff x="6198781" y="946538"/>
            <a:chExt cx="467833" cy="478225"/>
          </a:xfrm>
        </p:grpSpPr>
        <p:sp>
          <p:nvSpPr>
            <p:cNvPr id="17" name="Freeform 16"/>
            <p:cNvSpPr/>
            <p:nvPr/>
          </p:nvSpPr>
          <p:spPr>
            <a:xfrm rot="1668017">
              <a:off x="6220047" y="1010093"/>
              <a:ext cx="446567" cy="340242"/>
            </a:xfrm>
            <a:custGeom>
              <a:avLst/>
              <a:gdLst>
                <a:gd name="connsiteX0" fmla="*/ 0 w 446567"/>
                <a:gd name="connsiteY0" fmla="*/ 0 h 340242"/>
                <a:gd name="connsiteX1" fmla="*/ 223283 w 446567"/>
                <a:gd name="connsiteY1" fmla="*/ 244549 h 340242"/>
                <a:gd name="connsiteX2" fmla="*/ 425302 w 446567"/>
                <a:gd name="connsiteY2" fmla="*/ 340242 h 340242"/>
                <a:gd name="connsiteX3" fmla="*/ 425302 w 446567"/>
                <a:gd name="connsiteY3" fmla="*/ 340242 h 340242"/>
                <a:gd name="connsiteX4" fmla="*/ 446567 w 446567"/>
                <a:gd name="connsiteY4" fmla="*/ 340242 h 3402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567" h="340242">
                  <a:moveTo>
                    <a:pt x="0" y="0"/>
                  </a:moveTo>
                  <a:cubicBezTo>
                    <a:pt x="76199" y="93921"/>
                    <a:pt x="152399" y="187842"/>
                    <a:pt x="223283" y="244549"/>
                  </a:cubicBezTo>
                  <a:cubicBezTo>
                    <a:pt x="294167" y="301256"/>
                    <a:pt x="425302" y="340242"/>
                    <a:pt x="425302" y="340242"/>
                  </a:cubicBezTo>
                  <a:lnTo>
                    <a:pt x="425302" y="340242"/>
                  </a:lnTo>
                  <a:lnTo>
                    <a:pt x="446567" y="340242"/>
                  </a:lnTo>
                </a:path>
              </a:pathLst>
            </a:custGeom>
            <a:noFill/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Freeform 17"/>
            <p:cNvSpPr/>
            <p:nvPr/>
          </p:nvSpPr>
          <p:spPr>
            <a:xfrm>
              <a:off x="6198781" y="946538"/>
              <a:ext cx="436877" cy="478225"/>
            </a:xfrm>
            <a:custGeom>
              <a:avLst/>
              <a:gdLst>
                <a:gd name="connsiteX0" fmla="*/ 0 w 436877"/>
                <a:gd name="connsiteY0" fmla="*/ 478225 h 478225"/>
                <a:gd name="connsiteX1" fmla="*/ 382772 w 436877"/>
                <a:gd name="connsiteY1" fmla="*/ 52922 h 478225"/>
                <a:gd name="connsiteX2" fmla="*/ 425303 w 436877"/>
                <a:gd name="connsiteY2" fmla="*/ 21025 h 478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36877" h="478225">
                  <a:moveTo>
                    <a:pt x="0" y="478225"/>
                  </a:moveTo>
                  <a:lnTo>
                    <a:pt x="382772" y="52922"/>
                  </a:lnTo>
                  <a:cubicBezTo>
                    <a:pt x="453656" y="-23278"/>
                    <a:pt x="439479" y="-1127"/>
                    <a:pt x="425303" y="21025"/>
                  </a:cubicBezTo>
                </a:path>
              </a:pathLst>
            </a:custGeom>
            <a:noFill/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9" name="Freeform 18"/>
          <p:cNvSpPr/>
          <p:nvPr/>
        </p:nvSpPr>
        <p:spPr>
          <a:xfrm>
            <a:off x="996803" y="2132856"/>
            <a:ext cx="334837" cy="398633"/>
          </a:xfrm>
          <a:custGeom>
            <a:avLst/>
            <a:gdLst>
              <a:gd name="connsiteX0" fmla="*/ 12374 w 373881"/>
              <a:gd name="connsiteY0" fmla="*/ 276446 h 498614"/>
              <a:gd name="connsiteX1" fmla="*/ 44272 w 373881"/>
              <a:gd name="connsiteY1" fmla="*/ 489097 h 498614"/>
              <a:gd name="connsiteX2" fmla="*/ 373881 w 373881"/>
              <a:gd name="connsiteY2" fmla="*/ 0 h 498614"/>
              <a:gd name="connsiteX3" fmla="*/ 373881 w 373881"/>
              <a:gd name="connsiteY3" fmla="*/ 0 h 498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3881" h="498614">
                <a:moveTo>
                  <a:pt x="12374" y="276446"/>
                </a:moveTo>
                <a:cubicBezTo>
                  <a:pt x="-1803" y="405808"/>
                  <a:pt x="-15979" y="535171"/>
                  <a:pt x="44272" y="489097"/>
                </a:cubicBezTo>
                <a:cubicBezTo>
                  <a:pt x="104523" y="443023"/>
                  <a:pt x="373881" y="0"/>
                  <a:pt x="373881" y="0"/>
                </a:cubicBezTo>
                <a:lnTo>
                  <a:pt x="373881" y="0"/>
                </a:lnTo>
              </a:path>
            </a:pathLst>
          </a:custGeom>
          <a:noFill/>
          <a:ln w="57150">
            <a:solidFill>
              <a:srgbClr val="1DA5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8011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6" descr="Image result for question mar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9474" y="3301704"/>
            <a:ext cx="1276942" cy="1696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0" y="0"/>
            <a:ext cx="184150" cy="5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l"/>
            <a:r>
              <a:rPr lang="en-GB" altLang="en-US" sz="1100">
                <a:cs typeface="Times New Roman" pitchFamily="18" charset="0"/>
              </a:rPr>
              <a:t/>
            </a:r>
            <a:br>
              <a:rPr lang="en-GB" altLang="en-US" sz="1100">
                <a:cs typeface="Times New Roman" pitchFamily="18" charset="0"/>
              </a:rPr>
            </a:br>
            <a:endParaRPr lang="en-GB" altLang="en-US"/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468313" y="4149725"/>
            <a:ext cx="2074862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FF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z="3600" b="1">
              <a:solidFill>
                <a:srgbClr val="1B0060"/>
              </a:solidFill>
            </a:endParaRPr>
          </a:p>
        </p:txBody>
      </p:sp>
      <p:pic>
        <p:nvPicPr>
          <p:cNvPr id="32773" name="Picture 5" descr="Picture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6143625"/>
            <a:ext cx="2339975" cy="5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775" name="Picture 7" descr="SHTAC logo new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38" y="6100763"/>
            <a:ext cx="8143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776" name="Rectangle 8"/>
          <p:cNvSpPr>
            <a:spLocks noChangeArrowheads="1"/>
          </p:cNvSpPr>
          <p:nvPr/>
        </p:nvSpPr>
        <p:spPr bwMode="auto">
          <a:xfrm>
            <a:off x="962025" y="6111875"/>
            <a:ext cx="3452813" cy="5175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GB" altLang="en-US" sz="1400" b="1"/>
              <a:t>Southampton Health Technology Assessments Centre</a:t>
            </a:r>
            <a:endParaRPr lang="en-GB" altLang="en-US" sz="1400"/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665852" y="332656"/>
            <a:ext cx="7759700" cy="5743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10000"/>
              </a:lnSpc>
            </a:pPr>
            <a:r>
              <a:rPr lang="en-GB" altLang="en-US" sz="2800" b="1" dirty="0" smtClean="0">
                <a:solidFill>
                  <a:srgbClr val="65B345"/>
                </a:solidFill>
                <a:cs typeface="Arial" charset="0"/>
              </a:rPr>
              <a:t>Where else in SR could automation help us?</a:t>
            </a:r>
          </a:p>
          <a:p>
            <a:pPr>
              <a:lnSpc>
                <a:spcPct val="110000"/>
              </a:lnSpc>
            </a:pPr>
            <a:endParaRPr lang="en-GB" altLang="en-US" sz="2800" b="1" dirty="0" smtClean="0">
              <a:solidFill>
                <a:srgbClr val="65B345"/>
              </a:solidFill>
              <a:cs typeface="Arial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altLang="en-US" sz="2400" b="1" dirty="0" smtClean="0">
                <a:solidFill>
                  <a:srgbClr val="24408F"/>
                </a:solidFill>
                <a:cs typeface="Arial" charset="0"/>
              </a:rPr>
              <a:t>Eligibility screening</a:t>
            </a:r>
          </a:p>
          <a:p>
            <a:pPr>
              <a:lnSpc>
                <a:spcPct val="170000"/>
              </a:lnSpc>
            </a:pPr>
            <a:r>
              <a:rPr lang="en-GB" altLang="en-US" sz="2400" b="1" dirty="0" smtClean="0">
                <a:solidFill>
                  <a:srgbClr val="65B345"/>
                </a:solidFill>
                <a:cs typeface="Arial" charset="0"/>
              </a:rPr>
              <a:t>          </a:t>
            </a:r>
            <a:r>
              <a:rPr lang="en-GB" altLang="en-US" sz="2400" b="1" dirty="0" smtClean="0">
                <a:cs typeface="Arial" charset="0"/>
              </a:rPr>
              <a:t>─ </a:t>
            </a:r>
            <a:r>
              <a:rPr lang="en-GB" altLang="en-US" sz="2000" b="1" dirty="0" smtClean="0">
                <a:cs typeface="Arial" charset="0"/>
              </a:rPr>
              <a:t>Especially if thousands of titles &amp; abstracts require screening</a:t>
            </a:r>
            <a:endParaRPr lang="en-GB" altLang="en-US" sz="2000" b="1" dirty="0">
              <a:cs typeface="Arial" charset="0"/>
            </a:endParaRPr>
          </a:p>
          <a:p>
            <a:pPr>
              <a:lnSpc>
                <a:spcPct val="170000"/>
              </a:lnSpc>
            </a:pPr>
            <a:r>
              <a:rPr lang="en-GB" altLang="en-US" sz="2000" b="1" dirty="0" smtClean="0">
                <a:solidFill>
                  <a:srgbClr val="65B345"/>
                </a:solidFill>
                <a:cs typeface="Arial" charset="0"/>
              </a:rPr>
              <a:t>                </a:t>
            </a:r>
            <a:r>
              <a:rPr lang="en-GB" altLang="en-US" sz="2400" b="1" dirty="0" smtClean="0">
                <a:solidFill>
                  <a:srgbClr val="65B345"/>
                </a:solidFill>
                <a:cs typeface="Arial" charset="0"/>
              </a:rPr>
              <a:t>BUT… </a:t>
            </a:r>
          </a:p>
          <a:p>
            <a:pPr>
              <a:lnSpc>
                <a:spcPct val="170000"/>
              </a:lnSpc>
            </a:pPr>
            <a:r>
              <a:rPr lang="en-GB" altLang="en-US" sz="2000" b="1" dirty="0" smtClean="0">
                <a:cs typeface="Arial" charset="0"/>
              </a:rPr>
              <a:t>             ─ Might compromise recall (up to 5%?)</a:t>
            </a:r>
          </a:p>
          <a:p>
            <a:pPr>
              <a:lnSpc>
                <a:spcPct val="170000"/>
              </a:lnSpc>
            </a:pPr>
            <a:r>
              <a:rPr lang="en-GB" altLang="en-US" sz="2000" b="1" dirty="0" smtClean="0">
                <a:cs typeface="Arial" charset="0"/>
              </a:rPr>
              <a:t>             ─ Which tool(s) should we use?</a:t>
            </a:r>
          </a:p>
          <a:p>
            <a:pPr>
              <a:lnSpc>
                <a:spcPct val="170000"/>
              </a:lnSpc>
            </a:pPr>
            <a:r>
              <a:rPr lang="en-GB" altLang="en-US" sz="2000" b="1" dirty="0">
                <a:cs typeface="Arial" charset="0"/>
              </a:rPr>
              <a:t> </a:t>
            </a:r>
            <a:r>
              <a:rPr lang="en-GB" altLang="en-US" sz="2000" b="1" dirty="0" smtClean="0">
                <a:cs typeface="Arial" charset="0"/>
              </a:rPr>
              <a:t>            ─ Would automation replace one human reviewer?</a:t>
            </a:r>
          </a:p>
          <a:p>
            <a:pPr>
              <a:lnSpc>
                <a:spcPct val="170000"/>
              </a:lnSpc>
            </a:pPr>
            <a:r>
              <a:rPr lang="en-GB" altLang="en-US" sz="2000" b="1" dirty="0" smtClean="0">
                <a:cs typeface="Arial" charset="0"/>
              </a:rPr>
              <a:t>             ─ Suitable for full-text screening?</a:t>
            </a:r>
          </a:p>
          <a:p>
            <a:pPr>
              <a:lnSpc>
                <a:spcPct val="170000"/>
              </a:lnSpc>
            </a:pPr>
            <a:r>
              <a:rPr lang="en-GB" altLang="en-US" sz="2000" b="1" dirty="0" smtClean="0">
                <a:cs typeface="Arial" charset="0"/>
              </a:rPr>
              <a:t>             ─ Quality assurance process (reviewer agreement)?</a:t>
            </a:r>
          </a:p>
          <a:p>
            <a:pPr>
              <a:lnSpc>
                <a:spcPct val="150000"/>
              </a:lnSpc>
            </a:pPr>
            <a:r>
              <a:rPr lang="en-GB" altLang="en-US" sz="2000" b="1" dirty="0" smtClean="0">
                <a:solidFill>
                  <a:srgbClr val="65B345"/>
                </a:solidFill>
                <a:cs typeface="Arial" charset="0"/>
              </a:rPr>
              <a:t>             </a:t>
            </a:r>
          </a:p>
        </p:txBody>
      </p:sp>
      <p:sp>
        <p:nvSpPr>
          <p:cNvPr id="10" name="Freeform 9"/>
          <p:cNvSpPr/>
          <p:nvPr/>
        </p:nvSpPr>
        <p:spPr>
          <a:xfrm>
            <a:off x="8258133" y="1734223"/>
            <a:ext cx="334837" cy="398633"/>
          </a:xfrm>
          <a:custGeom>
            <a:avLst/>
            <a:gdLst>
              <a:gd name="connsiteX0" fmla="*/ 12374 w 373881"/>
              <a:gd name="connsiteY0" fmla="*/ 276446 h 498614"/>
              <a:gd name="connsiteX1" fmla="*/ 44272 w 373881"/>
              <a:gd name="connsiteY1" fmla="*/ 489097 h 498614"/>
              <a:gd name="connsiteX2" fmla="*/ 373881 w 373881"/>
              <a:gd name="connsiteY2" fmla="*/ 0 h 498614"/>
              <a:gd name="connsiteX3" fmla="*/ 373881 w 373881"/>
              <a:gd name="connsiteY3" fmla="*/ 0 h 498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3881" h="498614">
                <a:moveTo>
                  <a:pt x="12374" y="276446"/>
                </a:moveTo>
                <a:cubicBezTo>
                  <a:pt x="-1803" y="405808"/>
                  <a:pt x="-15979" y="535171"/>
                  <a:pt x="44272" y="489097"/>
                </a:cubicBezTo>
                <a:cubicBezTo>
                  <a:pt x="104523" y="443023"/>
                  <a:pt x="373881" y="0"/>
                  <a:pt x="373881" y="0"/>
                </a:cubicBezTo>
                <a:lnTo>
                  <a:pt x="373881" y="0"/>
                </a:lnTo>
              </a:path>
            </a:pathLst>
          </a:custGeom>
          <a:noFill/>
          <a:ln w="57150">
            <a:solidFill>
              <a:srgbClr val="1DA5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1" name="Group 10"/>
          <p:cNvGrpSpPr/>
          <p:nvPr/>
        </p:nvGrpSpPr>
        <p:grpSpPr>
          <a:xfrm>
            <a:off x="5724128" y="3030005"/>
            <a:ext cx="348927" cy="372027"/>
            <a:chOff x="6198781" y="946538"/>
            <a:chExt cx="467833" cy="478225"/>
          </a:xfrm>
        </p:grpSpPr>
        <p:sp>
          <p:nvSpPr>
            <p:cNvPr id="12" name="Freeform 11"/>
            <p:cNvSpPr/>
            <p:nvPr/>
          </p:nvSpPr>
          <p:spPr>
            <a:xfrm rot="1668017">
              <a:off x="6220047" y="1010093"/>
              <a:ext cx="446567" cy="340242"/>
            </a:xfrm>
            <a:custGeom>
              <a:avLst/>
              <a:gdLst>
                <a:gd name="connsiteX0" fmla="*/ 0 w 446567"/>
                <a:gd name="connsiteY0" fmla="*/ 0 h 340242"/>
                <a:gd name="connsiteX1" fmla="*/ 223283 w 446567"/>
                <a:gd name="connsiteY1" fmla="*/ 244549 h 340242"/>
                <a:gd name="connsiteX2" fmla="*/ 425302 w 446567"/>
                <a:gd name="connsiteY2" fmla="*/ 340242 h 340242"/>
                <a:gd name="connsiteX3" fmla="*/ 425302 w 446567"/>
                <a:gd name="connsiteY3" fmla="*/ 340242 h 340242"/>
                <a:gd name="connsiteX4" fmla="*/ 446567 w 446567"/>
                <a:gd name="connsiteY4" fmla="*/ 340242 h 3402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567" h="340242">
                  <a:moveTo>
                    <a:pt x="0" y="0"/>
                  </a:moveTo>
                  <a:cubicBezTo>
                    <a:pt x="76199" y="93921"/>
                    <a:pt x="152399" y="187842"/>
                    <a:pt x="223283" y="244549"/>
                  </a:cubicBezTo>
                  <a:cubicBezTo>
                    <a:pt x="294167" y="301256"/>
                    <a:pt x="425302" y="340242"/>
                    <a:pt x="425302" y="340242"/>
                  </a:cubicBezTo>
                  <a:lnTo>
                    <a:pt x="425302" y="340242"/>
                  </a:lnTo>
                  <a:lnTo>
                    <a:pt x="446567" y="340242"/>
                  </a:lnTo>
                </a:path>
              </a:pathLst>
            </a:custGeom>
            <a:noFill/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6198781" y="946538"/>
              <a:ext cx="436877" cy="478225"/>
            </a:xfrm>
            <a:custGeom>
              <a:avLst/>
              <a:gdLst>
                <a:gd name="connsiteX0" fmla="*/ 0 w 436877"/>
                <a:gd name="connsiteY0" fmla="*/ 478225 h 478225"/>
                <a:gd name="connsiteX1" fmla="*/ 382772 w 436877"/>
                <a:gd name="connsiteY1" fmla="*/ 52922 h 478225"/>
                <a:gd name="connsiteX2" fmla="*/ 425303 w 436877"/>
                <a:gd name="connsiteY2" fmla="*/ 21025 h 478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36877" h="478225">
                  <a:moveTo>
                    <a:pt x="0" y="478225"/>
                  </a:moveTo>
                  <a:lnTo>
                    <a:pt x="382772" y="52922"/>
                  </a:lnTo>
                  <a:cubicBezTo>
                    <a:pt x="453656" y="-23278"/>
                    <a:pt x="439479" y="-1127"/>
                    <a:pt x="425303" y="21025"/>
                  </a:cubicBezTo>
                </a:path>
              </a:pathLst>
            </a:custGeom>
            <a:noFill/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703609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0" y="0"/>
            <a:ext cx="184150" cy="5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l"/>
            <a:r>
              <a:rPr lang="en-GB" altLang="en-US" sz="1100">
                <a:cs typeface="Times New Roman" pitchFamily="18" charset="0"/>
              </a:rPr>
              <a:t/>
            </a:r>
            <a:br>
              <a:rPr lang="en-GB" altLang="en-US" sz="1100">
                <a:cs typeface="Times New Roman" pitchFamily="18" charset="0"/>
              </a:rPr>
            </a:br>
            <a:endParaRPr lang="en-GB" altLang="en-US"/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468313" y="4149725"/>
            <a:ext cx="2074862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FF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z="3600" b="1">
              <a:solidFill>
                <a:srgbClr val="1B0060"/>
              </a:solidFill>
            </a:endParaRPr>
          </a:p>
        </p:txBody>
      </p:sp>
      <p:pic>
        <p:nvPicPr>
          <p:cNvPr id="32773" name="Picture 5" descr="Picture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6143625"/>
            <a:ext cx="2339975" cy="5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775" name="Picture 7" descr="SHTAC logo new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38" y="6100763"/>
            <a:ext cx="8143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776" name="Rectangle 8"/>
          <p:cNvSpPr>
            <a:spLocks noChangeArrowheads="1"/>
          </p:cNvSpPr>
          <p:nvPr/>
        </p:nvSpPr>
        <p:spPr bwMode="auto">
          <a:xfrm>
            <a:off x="962025" y="6111875"/>
            <a:ext cx="3452813" cy="5175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GB" altLang="en-US" sz="1400" b="1"/>
              <a:t>Southampton Health Technology Assessments Centre</a:t>
            </a:r>
            <a:endParaRPr lang="en-GB" altLang="en-US" sz="1400"/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665852" y="332656"/>
            <a:ext cx="7759700" cy="44596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GB" altLang="en-US" sz="2800" b="1" dirty="0" smtClean="0">
                <a:solidFill>
                  <a:srgbClr val="65B345"/>
                </a:solidFill>
                <a:cs typeface="Arial" charset="0"/>
              </a:rPr>
              <a:t>Where else in SR could automation help us?</a:t>
            </a:r>
            <a:endParaRPr lang="en-GB" altLang="en-US" sz="2400" b="1" dirty="0">
              <a:solidFill>
                <a:srgbClr val="24408F"/>
              </a:solidFill>
              <a:cs typeface="Arial" charset="0"/>
            </a:endParaRPr>
          </a:p>
          <a:p>
            <a:endParaRPr lang="en-GB" altLang="en-US" sz="2000" b="1" dirty="0">
              <a:solidFill>
                <a:srgbClr val="65B345"/>
              </a:solidFill>
              <a:cs typeface="Arial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altLang="en-US" sz="2400" b="1" dirty="0" smtClean="0">
                <a:solidFill>
                  <a:srgbClr val="24408F"/>
                </a:solidFill>
                <a:cs typeface="Arial" charset="0"/>
              </a:rPr>
              <a:t>Guide for data extraction?</a:t>
            </a:r>
          </a:p>
          <a:p>
            <a:endParaRPr lang="en-GB" altLang="en-US" sz="2000" b="1" dirty="0" smtClean="0">
              <a:solidFill>
                <a:srgbClr val="24408F"/>
              </a:solidFill>
              <a:cs typeface="Arial" charset="0"/>
            </a:endParaRPr>
          </a:p>
          <a:p>
            <a:r>
              <a:rPr lang="en-GB" altLang="en-US" sz="2000" b="1" dirty="0" smtClean="0">
                <a:solidFill>
                  <a:srgbClr val="65B345"/>
                </a:solidFill>
                <a:cs typeface="Arial" charset="0"/>
              </a:rPr>
              <a:t>           </a:t>
            </a:r>
            <a:r>
              <a:rPr lang="en-GB" altLang="en-US" sz="2000" b="1" dirty="0" smtClean="0">
                <a:cs typeface="Arial" charset="0"/>
              </a:rPr>
              <a:t>─ Help reviewers to identify where relevant data are located in a</a:t>
            </a:r>
          </a:p>
          <a:p>
            <a:r>
              <a:rPr lang="en-GB" altLang="en-US" sz="2000" b="1" dirty="0">
                <a:cs typeface="Arial" charset="0"/>
              </a:rPr>
              <a:t> </a:t>
            </a:r>
            <a:r>
              <a:rPr lang="en-GB" altLang="en-US" sz="2000" b="1" dirty="0" smtClean="0">
                <a:cs typeface="Arial" charset="0"/>
              </a:rPr>
              <a:t>             report (but risk of over-reliance?)</a:t>
            </a:r>
          </a:p>
          <a:p>
            <a:endParaRPr lang="en-GB" altLang="en-US" sz="2000" b="1" dirty="0">
              <a:solidFill>
                <a:srgbClr val="65B345"/>
              </a:solidFill>
              <a:cs typeface="Arial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altLang="en-US" sz="2400" b="1" dirty="0">
                <a:solidFill>
                  <a:srgbClr val="24408F"/>
                </a:solidFill>
                <a:cs typeface="Arial" charset="0"/>
              </a:rPr>
              <a:t>Guide for </a:t>
            </a:r>
            <a:r>
              <a:rPr lang="en-GB" altLang="en-US" sz="2400" b="1" dirty="0" smtClean="0">
                <a:solidFill>
                  <a:srgbClr val="24408F"/>
                </a:solidFill>
                <a:cs typeface="Arial" charset="0"/>
              </a:rPr>
              <a:t>planning/formatting?</a:t>
            </a:r>
            <a:endParaRPr lang="en-GB" altLang="en-US" sz="2400" b="1" dirty="0">
              <a:solidFill>
                <a:srgbClr val="24408F"/>
              </a:solidFill>
              <a:cs typeface="Arial" charset="0"/>
            </a:endParaRPr>
          </a:p>
          <a:p>
            <a:endParaRPr lang="en-GB" altLang="en-US" sz="2000" b="1" dirty="0" smtClean="0">
              <a:solidFill>
                <a:srgbClr val="65B345"/>
              </a:solidFill>
              <a:cs typeface="Arial" charset="0"/>
            </a:endParaRPr>
          </a:p>
          <a:p>
            <a:r>
              <a:rPr lang="en-GB" altLang="en-US" sz="2000" b="1" dirty="0">
                <a:solidFill>
                  <a:srgbClr val="65B345"/>
                </a:solidFill>
                <a:cs typeface="Arial" charset="0"/>
              </a:rPr>
              <a:t> </a:t>
            </a:r>
            <a:r>
              <a:rPr lang="en-GB" altLang="en-US" sz="2000" b="1" dirty="0" smtClean="0">
                <a:solidFill>
                  <a:srgbClr val="65B345"/>
                </a:solidFill>
                <a:cs typeface="Arial" charset="0"/>
              </a:rPr>
              <a:t>       </a:t>
            </a:r>
            <a:r>
              <a:rPr lang="en-GB" altLang="en-US" sz="2000" b="1" dirty="0" smtClean="0">
                <a:cs typeface="Arial" charset="0"/>
              </a:rPr>
              <a:t>─  </a:t>
            </a:r>
            <a:r>
              <a:rPr lang="en-GB" altLang="en-US" sz="2000" b="1" dirty="0">
                <a:cs typeface="Arial" charset="0"/>
              </a:rPr>
              <a:t>A</a:t>
            </a:r>
            <a:r>
              <a:rPr lang="en-GB" altLang="en-US" sz="2000" b="1" dirty="0" smtClean="0">
                <a:cs typeface="Arial" charset="0"/>
              </a:rPr>
              <a:t>uto-filling of relevant data fields in Protocol or Review 	report</a:t>
            </a:r>
          </a:p>
          <a:p>
            <a:endParaRPr lang="en-GB" altLang="en-US" sz="2000" b="1" dirty="0" smtClean="0">
              <a:solidFill>
                <a:srgbClr val="65B345"/>
              </a:solidFill>
              <a:cs typeface="Arial" charset="0"/>
            </a:endParaRPr>
          </a:p>
          <a:p>
            <a:r>
              <a:rPr lang="en-GB" altLang="en-US" sz="2000" b="1" dirty="0">
                <a:cs typeface="Arial" charset="0"/>
              </a:rPr>
              <a:t> </a:t>
            </a:r>
            <a:r>
              <a:rPr lang="en-GB" altLang="en-US" sz="2000" b="1" dirty="0" smtClean="0">
                <a:cs typeface="Arial" charset="0"/>
              </a:rPr>
              <a:t>      </a:t>
            </a:r>
            <a:r>
              <a:rPr lang="en-GB" altLang="en-US" sz="2000" b="1" dirty="0" smtClean="0">
                <a:cs typeface="Arial" charset="0"/>
              </a:rPr>
              <a:t> ─  </a:t>
            </a:r>
            <a:r>
              <a:rPr lang="en-GB" altLang="en-US" sz="2000" b="1" dirty="0" smtClean="0">
                <a:cs typeface="Arial" charset="0"/>
              </a:rPr>
              <a:t>Prompting for human input to ensure standardisation </a:t>
            </a:r>
          </a:p>
        </p:txBody>
      </p:sp>
    </p:spTree>
    <p:extLst>
      <p:ext uri="{BB962C8B-B14F-4D97-AF65-F5344CB8AC3E}">
        <p14:creationId xmlns:p14="http://schemas.microsoft.com/office/powerpoint/2010/main" val="2247907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http://canadiem.org/wp-content/uploads/2013/01/networking-circle-with-puzzle-pieces.jpg?w=300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451838"/>
            <a:ext cx="4829175" cy="361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0" y="0"/>
            <a:ext cx="184150" cy="5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l"/>
            <a:r>
              <a:rPr lang="en-GB" altLang="en-US" sz="1100">
                <a:cs typeface="Times New Roman" pitchFamily="18" charset="0"/>
              </a:rPr>
              <a:t/>
            </a:r>
            <a:br>
              <a:rPr lang="en-GB" altLang="en-US" sz="1100">
                <a:cs typeface="Times New Roman" pitchFamily="18" charset="0"/>
              </a:rPr>
            </a:br>
            <a:endParaRPr lang="en-GB" altLang="en-US"/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468313" y="4149725"/>
            <a:ext cx="2074862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FF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z="3600" b="1">
              <a:solidFill>
                <a:srgbClr val="1B0060"/>
              </a:solidFill>
            </a:endParaRPr>
          </a:p>
        </p:txBody>
      </p:sp>
      <p:pic>
        <p:nvPicPr>
          <p:cNvPr id="32773" name="Picture 5" descr="Picture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6143625"/>
            <a:ext cx="2339975" cy="5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775" name="Picture 7" descr="SHTAC logo new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38" y="6100763"/>
            <a:ext cx="8143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776" name="Rectangle 8"/>
          <p:cNvSpPr>
            <a:spLocks noChangeArrowheads="1"/>
          </p:cNvSpPr>
          <p:nvPr/>
        </p:nvSpPr>
        <p:spPr bwMode="auto">
          <a:xfrm>
            <a:off x="962025" y="6111875"/>
            <a:ext cx="3452813" cy="5175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GB" altLang="en-US" sz="1400" b="1"/>
              <a:t>Southampton Health Technology Assessments Centre</a:t>
            </a:r>
            <a:endParaRPr lang="en-GB" altLang="en-US" sz="1400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692150" y="279571"/>
            <a:ext cx="7759700" cy="25514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GB" altLang="en-US" sz="2800" b="1" dirty="0" smtClean="0">
                <a:solidFill>
                  <a:srgbClr val="65B345"/>
                </a:solidFill>
                <a:cs typeface="Arial" charset="0"/>
              </a:rPr>
              <a:t>Discussion points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altLang="en-US" sz="2400" b="1" dirty="0" smtClean="0">
                <a:solidFill>
                  <a:srgbClr val="24408F"/>
                </a:solidFill>
                <a:cs typeface="Arial" charset="0"/>
              </a:rPr>
              <a:t>Automation unlikely to be applicable to all </a:t>
            </a:r>
            <a:r>
              <a:rPr lang="en-GB" altLang="en-US" sz="2400" b="1" i="1" dirty="0" smtClean="0">
                <a:solidFill>
                  <a:schemeClr val="accent2"/>
                </a:solidFill>
                <a:cs typeface="Arial" charset="0"/>
              </a:rPr>
              <a:t>steps</a:t>
            </a:r>
            <a:r>
              <a:rPr lang="en-GB" altLang="en-US" sz="2400" b="1" dirty="0" smtClean="0">
                <a:solidFill>
                  <a:srgbClr val="24408F"/>
                </a:solidFill>
                <a:cs typeface="Arial" charset="0"/>
              </a:rPr>
              <a:t> of SR </a:t>
            </a: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en-GB" altLang="en-US" sz="2000" b="1" dirty="0" smtClean="0">
                <a:solidFill>
                  <a:srgbClr val="65B345"/>
                </a:solidFill>
                <a:cs typeface="Arial" charset="0"/>
              </a:rPr>
              <a:t>	</a:t>
            </a:r>
            <a:r>
              <a:rPr lang="en-GB" altLang="en-US" sz="2000" b="1" dirty="0" smtClean="0">
                <a:cs typeface="Arial" charset="0"/>
              </a:rPr>
              <a:t>─ Some steps require human judgement</a:t>
            </a:r>
          </a:p>
          <a:p>
            <a:pPr>
              <a:lnSpc>
                <a:spcPct val="120000"/>
              </a:lnSpc>
            </a:pPr>
            <a:r>
              <a:rPr lang="en-GB" altLang="en-US" sz="2000" b="1" dirty="0" smtClean="0">
                <a:cs typeface="Arial" charset="0"/>
              </a:rPr>
              <a:t>	─ SR need human inputs (e.g. stakeholder advisors to guide</a:t>
            </a:r>
          </a:p>
          <a:p>
            <a:pPr>
              <a:lnSpc>
                <a:spcPct val="120000"/>
              </a:lnSpc>
              <a:spcAft>
                <a:spcPts val="1200"/>
              </a:spcAft>
            </a:pPr>
            <a:r>
              <a:rPr lang="en-GB" altLang="en-US" sz="2000" b="1" dirty="0">
                <a:cs typeface="Arial" charset="0"/>
              </a:rPr>
              <a:t>	 </a:t>
            </a:r>
            <a:r>
              <a:rPr lang="en-GB" altLang="en-US" sz="2000" b="1" dirty="0" smtClean="0">
                <a:cs typeface="Arial" charset="0"/>
              </a:rPr>
              <a:t>        clinical interpretation and problem-spotting</a:t>
            </a:r>
            <a:r>
              <a:rPr lang="en-GB" altLang="en-US" sz="2000" b="1" dirty="0" smtClean="0">
                <a:cs typeface="Arial" charset="0"/>
              </a:rPr>
              <a:t>)</a:t>
            </a:r>
            <a:endParaRPr lang="en-GB" altLang="en-US" sz="2000" b="1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3286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http://cliparts.co/cliparts/pTo/54E/pTo54Eenc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073" y="4437112"/>
            <a:ext cx="1477611" cy="9238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0" y="0"/>
            <a:ext cx="184150" cy="5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l"/>
            <a:r>
              <a:rPr lang="en-GB" altLang="en-US" sz="1100">
                <a:cs typeface="Times New Roman" pitchFamily="18" charset="0"/>
              </a:rPr>
              <a:t/>
            </a:r>
            <a:br>
              <a:rPr lang="en-GB" altLang="en-US" sz="1100">
                <a:cs typeface="Times New Roman" pitchFamily="18" charset="0"/>
              </a:rPr>
            </a:br>
            <a:endParaRPr lang="en-GB" altLang="en-US"/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468313" y="4149725"/>
            <a:ext cx="2074862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FF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z="3600" b="1">
              <a:solidFill>
                <a:srgbClr val="1B0060"/>
              </a:solidFill>
            </a:endParaRPr>
          </a:p>
        </p:txBody>
      </p:sp>
      <p:pic>
        <p:nvPicPr>
          <p:cNvPr id="32773" name="Picture 5" descr="Picture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6143625"/>
            <a:ext cx="2339975" cy="5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775" name="Picture 7" descr="SHTAC logo new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38" y="6100763"/>
            <a:ext cx="8143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776" name="Rectangle 8"/>
          <p:cNvSpPr>
            <a:spLocks noChangeArrowheads="1"/>
          </p:cNvSpPr>
          <p:nvPr/>
        </p:nvSpPr>
        <p:spPr bwMode="auto">
          <a:xfrm>
            <a:off x="962025" y="6111875"/>
            <a:ext cx="3452813" cy="5175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GB" altLang="en-US" sz="1400" b="1"/>
              <a:t>Southampton Health Technology Assessments Centre</a:t>
            </a:r>
            <a:endParaRPr lang="en-GB" altLang="en-US" sz="1400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692150" y="279571"/>
            <a:ext cx="7759700" cy="5333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GB" altLang="en-US" sz="2800" b="1" dirty="0" smtClean="0">
                <a:solidFill>
                  <a:srgbClr val="65B345"/>
                </a:solidFill>
                <a:cs typeface="Arial" charset="0"/>
              </a:rPr>
              <a:t>Discussion points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altLang="en-US" sz="2400" b="1" dirty="0" smtClean="0">
                <a:solidFill>
                  <a:srgbClr val="24408F"/>
                </a:solidFill>
                <a:cs typeface="Arial" charset="0"/>
              </a:rPr>
              <a:t>Automation unlikely to be applicable to all </a:t>
            </a:r>
            <a:r>
              <a:rPr lang="en-GB" altLang="en-US" sz="2400" b="1" i="1" dirty="0" smtClean="0">
                <a:solidFill>
                  <a:schemeClr val="accent2"/>
                </a:solidFill>
                <a:cs typeface="Arial" charset="0"/>
              </a:rPr>
              <a:t>steps</a:t>
            </a:r>
            <a:r>
              <a:rPr lang="en-GB" altLang="en-US" sz="2400" b="1" dirty="0" smtClean="0">
                <a:solidFill>
                  <a:srgbClr val="24408F"/>
                </a:solidFill>
                <a:cs typeface="Arial" charset="0"/>
              </a:rPr>
              <a:t> of SR </a:t>
            </a: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en-GB" altLang="en-US" sz="2000" b="1" dirty="0" smtClean="0">
                <a:solidFill>
                  <a:srgbClr val="65B345"/>
                </a:solidFill>
                <a:cs typeface="Arial" charset="0"/>
              </a:rPr>
              <a:t>	</a:t>
            </a:r>
            <a:r>
              <a:rPr lang="en-GB" altLang="en-US" sz="2000" b="1" dirty="0" smtClean="0">
                <a:cs typeface="Arial" charset="0"/>
              </a:rPr>
              <a:t>─ Some steps require human judgement</a:t>
            </a:r>
          </a:p>
          <a:p>
            <a:pPr>
              <a:lnSpc>
                <a:spcPct val="120000"/>
              </a:lnSpc>
            </a:pPr>
            <a:r>
              <a:rPr lang="en-GB" altLang="en-US" sz="2000" b="1" dirty="0" smtClean="0">
                <a:cs typeface="Arial" charset="0"/>
              </a:rPr>
              <a:t>	─ SR need human inputs (e.g. stakeholder advisors to guide</a:t>
            </a:r>
          </a:p>
          <a:p>
            <a:pPr>
              <a:lnSpc>
                <a:spcPct val="120000"/>
              </a:lnSpc>
              <a:spcAft>
                <a:spcPts val="1200"/>
              </a:spcAft>
            </a:pPr>
            <a:r>
              <a:rPr lang="en-GB" altLang="en-US" sz="2000" b="1" dirty="0">
                <a:cs typeface="Arial" charset="0"/>
              </a:rPr>
              <a:t>	 </a:t>
            </a:r>
            <a:r>
              <a:rPr lang="en-GB" altLang="en-US" sz="2000" b="1" dirty="0" smtClean="0">
                <a:cs typeface="Arial" charset="0"/>
              </a:rPr>
              <a:t>        clinical interpretation and problem-spotting)</a:t>
            </a:r>
            <a:endParaRPr lang="en-GB" altLang="en-US" sz="2000" b="1" dirty="0">
              <a:cs typeface="Arial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altLang="en-US" sz="2400" b="1" dirty="0" smtClean="0">
                <a:solidFill>
                  <a:srgbClr val="24408F"/>
                </a:solidFill>
                <a:cs typeface="Arial" charset="0"/>
              </a:rPr>
              <a:t>Automation </a:t>
            </a:r>
            <a:r>
              <a:rPr lang="en-GB" altLang="en-US" sz="2400" b="1" dirty="0">
                <a:solidFill>
                  <a:srgbClr val="24408F"/>
                </a:solidFill>
                <a:cs typeface="Arial" charset="0"/>
              </a:rPr>
              <a:t>unlikely to be applicable to all </a:t>
            </a:r>
            <a:r>
              <a:rPr lang="en-GB" altLang="en-US" sz="2400" b="1" i="1" dirty="0" smtClean="0">
                <a:solidFill>
                  <a:schemeClr val="accent2"/>
                </a:solidFill>
                <a:cs typeface="Arial" charset="0"/>
              </a:rPr>
              <a:t>types</a:t>
            </a:r>
            <a:r>
              <a:rPr lang="en-GB" altLang="en-US" sz="2400" b="1" dirty="0" smtClean="0">
                <a:solidFill>
                  <a:srgbClr val="24408F"/>
                </a:solidFill>
                <a:cs typeface="Arial" charset="0"/>
              </a:rPr>
              <a:t> </a:t>
            </a:r>
            <a:r>
              <a:rPr lang="en-GB" altLang="en-US" sz="2400" b="1" dirty="0">
                <a:solidFill>
                  <a:srgbClr val="24408F"/>
                </a:solidFill>
                <a:cs typeface="Arial" charset="0"/>
              </a:rPr>
              <a:t>of SR </a:t>
            </a:r>
            <a:endParaRPr lang="en-GB" altLang="en-US" sz="2400" b="1" dirty="0" smtClean="0">
              <a:solidFill>
                <a:srgbClr val="24408F"/>
              </a:solidFill>
              <a:cs typeface="Arial" charset="0"/>
            </a:endParaRPr>
          </a:p>
          <a:p>
            <a:pPr>
              <a:lnSpc>
                <a:spcPct val="120000"/>
              </a:lnSpc>
            </a:pPr>
            <a:r>
              <a:rPr lang="en-GB" altLang="en-US" sz="2400" b="1" dirty="0">
                <a:solidFill>
                  <a:srgbClr val="24408F"/>
                </a:solidFill>
                <a:cs typeface="Arial" charset="0"/>
              </a:rPr>
              <a:t> 	</a:t>
            </a:r>
            <a:r>
              <a:rPr lang="en-GB" altLang="en-US" sz="2000" b="1" dirty="0" smtClean="0">
                <a:cs typeface="Arial" charset="0"/>
              </a:rPr>
              <a:t>─ For some SR (e.g. complex interventions) even human</a:t>
            </a:r>
          </a:p>
          <a:p>
            <a:pPr>
              <a:lnSpc>
                <a:spcPct val="120000"/>
              </a:lnSpc>
              <a:spcAft>
                <a:spcPts val="1200"/>
              </a:spcAft>
            </a:pPr>
            <a:r>
              <a:rPr lang="en-GB" altLang="en-US" sz="2000" b="1" dirty="0">
                <a:cs typeface="Arial" charset="0"/>
              </a:rPr>
              <a:t>	</a:t>
            </a:r>
            <a:r>
              <a:rPr lang="en-GB" altLang="en-US" sz="2000" b="1" dirty="0" smtClean="0">
                <a:cs typeface="Arial" charset="0"/>
              </a:rPr>
              <a:t>         reviewers find it challenging to locate and select evidence</a:t>
            </a:r>
          </a:p>
          <a:p>
            <a:pPr>
              <a:lnSpc>
                <a:spcPct val="150000"/>
              </a:lnSpc>
            </a:pPr>
            <a:r>
              <a:rPr lang="en-GB" altLang="en-US" sz="2400" b="1" dirty="0" smtClean="0">
                <a:solidFill>
                  <a:srgbClr val="24408F"/>
                </a:solidFill>
                <a:cs typeface="Arial" charset="0"/>
              </a:rPr>
              <a:t>	… </a:t>
            </a:r>
            <a:r>
              <a:rPr lang="en-GB" altLang="en-US" sz="2000" b="1" dirty="0" smtClean="0">
                <a:solidFill>
                  <a:srgbClr val="24408F"/>
                </a:solidFill>
                <a:cs typeface="Arial" charset="0"/>
              </a:rPr>
              <a:t>automation could be valuable on a case-by-case basis</a:t>
            </a:r>
          </a:p>
          <a:p>
            <a:pPr>
              <a:lnSpc>
                <a:spcPct val="150000"/>
              </a:lnSpc>
            </a:pPr>
            <a:r>
              <a:rPr lang="en-GB" altLang="en-US" sz="2000" b="1" dirty="0" smtClean="0">
                <a:solidFill>
                  <a:srgbClr val="24408F"/>
                </a:solidFill>
                <a:cs typeface="Arial" charset="0"/>
              </a:rPr>
              <a:t>	… </a:t>
            </a:r>
            <a:r>
              <a:rPr lang="en-GB" altLang="en-US" sz="2000" b="1" dirty="0">
                <a:solidFill>
                  <a:srgbClr val="24408F"/>
                </a:solidFill>
                <a:cs typeface="Arial" charset="0"/>
              </a:rPr>
              <a:t>may guide human reviewers on some SR steps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691379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</TotalTime>
  <Words>489</Words>
  <Application>Microsoft Office PowerPoint</Application>
  <PresentationFormat>On-screen Show (4:3)</PresentationFormat>
  <Paragraphs>143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Southampton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Frampton G.K.</dc:creator>
  <cp:lastModifiedBy>Geoff Frampton</cp:lastModifiedBy>
  <cp:revision>45</cp:revision>
  <dcterms:created xsi:type="dcterms:W3CDTF">2016-03-11T11:15:49Z</dcterms:created>
  <dcterms:modified xsi:type="dcterms:W3CDTF">2016-03-14T19:38:42Z</dcterms:modified>
</cp:coreProperties>
</file>